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76" r:id="rId6"/>
    <p:sldId id="277" r:id="rId7"/>
    <p:sldId id="278" r:id="rId8"/>
    <p:sldId id="282" r:id="rId9"/>
    <p:sldId id="280" r:id="rId10"/>
    <p:sldId id="281" r:id="rId11"/>
    <p:sldId id="292" r:id="rId12"/>
    <p:sldId id="279" r:id="rId13"/>
    <p:sldId id="283" r:id="rId14"/>
    <p:sldId id="284" r:id="rId15"/>
    <p:sldId id="285" r:id="rId16"/>
    <p:sldId id="293" r:id="rId17"/>
    <p:sldId id="286" r:id="rId18"/>
    <p:sldId id="287" r:id="rId19"/>
    <p:sldId id="288" r:id="rId20"/>
    <p:sldId id="289" r:id="rId21"/>
    <p:sldId id="290" r:id="rId22"/>
    <p:sldId id="291" r:id="rId23"/>
    <p:sldId id="300" r:id="rId24"/>
    <p:sldId id="294" r:id="rId25"/>
    <p:sldId id="295" r:id="rId26"/>
    <p:sldId id="296" r:id="rId27"/>
    <p:sldId id="297" r:id="rId28"/>
    <p:sldId id="301" r:id="rId29"/>
    <p:sldId id="298" r:id="rId30"/>
    <p:sldId id="299" r:id="rId31"/>
    <p:sldId id="302" r:id="rId32"/>
    <p:sldId id="305" r:id="rId33"/>
    <p:sldId id="303" r:id="rId34"/>
    <p:sldId id="307" r:id="rId35"/>
    <p:sldId id="304" r:id="rId36"/>
    <p:sldId id="308" r:id="rId37"/>
    <p:sldId id="309" r:id="rId38"/>
    <p:sldId id="310" r:id="rId39"/>
    <p:sldId id="311" r:id="rId40"/>
    <p:sldId id="312" r:id="rId41"/>
    <p:sldId id="313" r:id="rId42"/>
    <p:sldId id="314" r:id="rId43"/>
    <p:sldId id="315" r:id="rId44"/>
    <p:sldId id="316" r:id="rId45"/>
    <p:sldId id="306" r:id="rId46"/>
    <p:sldId id="317" r:id="rId47"/>
    <p:sldId id="318" r:id="rId48"/>
    <p:sldId id="319" r:id="rId49"/>
    <p:sldId id="320" r:id="rId50"/>
    <p:sldId id="321" r:id="rId51"/>
    <p:sldId id="322" r:id="rId52"/>
    <p:sldId id="323" r:id="rId53"/>
    <p:sldId id="324" r:id="rId54"/>
    <p:sldId id="325" r:id="rId55"/>
    <p:sldId id="328" r:id="rId56"/>
    <p:sldId id="326" r:id="rId57"/>
    <p:sldId id="327" r:id="rId58"/>
    <p:sldId id="329" r:id="rId59"/>
    <p:sldId id="330" r:id="rId60"/>
    <p:sldId id="332" r:id="rId61"/>
    <p:sldId id="333" r:id="rId62"/>
    <p:sldId id="334" r:id="rId63"/>
    <p:sldId id="335" r:id="rId64"/>
    <p:sldId id="336" r:id="rId65"/>
    <p:sldId id="337" r:id="rId66"/>
    <p:sldId id="331" r:id="rId67"/>
    <p:sldId id="338" r:id="rId68"/>
    <p:sldId id="339" r:id="rId69"/>
    <p:sldId id="340" r:id="rId70"/>
    <p:sldId id="341" r:id="rId71"/>
    <p:sldId id="346" r:id="rId72"/>
    <p:sldId id="342" r:id="rId73"/>
    <p:sldId id="343" r:id="rId74"/>
    <p:sldId id="344" r:id="rId75"/>
    <p:sldId id="347" r:id="rId76"/>
    <p:sldId id="348" r:id="rId77"/>
    <p:sldId id="349" r:id="rId78"/>
    <p:sldId id="350" r:id="rId79"/>
    <p:sldId id="351" r:id="rId80"/>
    <p:sldId id="352" r:id="rId81"/>
    <p:sldId id="353" r:id="rId82"/>
    <p:sldId id="354" r:id="rId83"/>
    <p:sldId id="366" r:id="rId84"/>
    <p:sldId id="355" r:id="rId85"/>
    <p:sldId id="356" r:id="rId86"/>
    <p:sldId id="357" r:id="rId87"/>
    <p:sldId id="358" r:id="rId88"/>
    <p:sldId id="359" r:id="rId89"/>
    <p:sldId id="360" r:id="rId90"/>
    <p:sldId id="361" r:id="rId91"/>
    <p:sldId id="362" r:id="rId92"/>
    <p:sldId id="363" r:id="rId93"/>
    <p:sldId id="364" r:id="rId94"/>
    <p:sldId id="365" r:id="rId95"/>
    <p:sldId id="345" r:id="rId96"/>
    <p:sldId id="367" r:id="rId97"/>
    <p:sldId id="368" r:id="rId98"/>
    <p:sldId id="369" r:id="rId99"/>
    <p:sldId id="370" r:id="rId100"/>
    <p:sldId id="371" r:id="rId101"/>
    <p:sldId id="372" r:id="rId102"/>
    <p:sldId id="373" r:id="rId103"/>
    <p:sldId id="374" r:id="rId104"/>
    <p:sldId id="375" r:id="rId105"/>
    <p:sldId id="376" r:id="rId106"/>
    <p:sldId id="394" r:id="rId107"/>
    <p:sldId id="263" r:id="rId108"/>
    <p:sldId id="395" r:id="rId109"/>
    <p:sldId id="377" r:id="rId110"/>
    <p:sldId id="396" r:id="rId111"/>
    <p:sldId id="378" r:id="rId112"/>
    <p:sldId id="379" r:id="rId113"/>
    <p:sldId id="380" r:id="rId114"/>
    <p:sldId id="397" r:id="rId115"/>
    <p:sldId id="398"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9" r:id="rId130"/>
    <p:sldId id="400" r:id="rId131"/>
    <p:sldId id="401" r:id="rId132"/>
    <p:sldId id="402" r:id="rId133"/>
    <p:sldId id="403" r:id="rId134"/>
    <p:sldId id="404" r:id="rId135"/>
    <p:sldId id="416" r:id="rId136"/>
    <p:sldId id="405" r:id="rId137"/>
    <p:sldId id="406" r:id="rId138"/>
    <p:sldId id="407" r:id="rId139"/>
    <p:sldId id="408" r:id="rId140"/>
    <p:sldId id="409" r:id="rId141"/>
    <p:sldId id="410" r:id="rId142"/>
    <p:sldId id="272" r:id="rId143"/>
  </p:sldIdLst>
  <p:sldSz cx="12192000" cy="6858000"/>
  <p:notesSz cx="6858000" cy="9144000"/>
  <p:custDataLst>
    <p:tags r:id="rId1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FFFFFF"/>
    <a:srgbClr val="49600B"/>
    <a:srgbClr val="F8F8F8"/>
    <a:srgbClr val="F2F2F2"/>
    <a:srgbClr val="B5C18A"/>
    <a:srgbClr val="F7F6F1"/>
    <a:srgbClr val="F4EEF7"/>
    <a:srgbClr val="8E9B03"/>
    <a:srgbClr val="EEF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2022/8/29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2022/8/29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2022/8/29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2022/8/29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2022/8/29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2022/8/29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2022/8/29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2022/8/29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2022/8/29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2022/8/29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2022/8/29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2022/8/29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nvSpPr>
        <p:spPr>
          <a:xfrm>
            <a:off x="1710573" y="1728679"/>
            <a:ext cx="8770532" cy="2387600"/>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400" kern="1200">
                <a:solidFill>
                  <a:srgbClr val="8FA6AD"/>
                </a:solidFill>
                <a:latin typeface="+mj-lt"/>
                <a:ea typeface="+mj-ea"/>
                <a:cs typeface="+mj-cs"/>
              </a:defRPr>
            </a:lvl1pPr>
          </a:lstStyle>
          <a:p>
            <a:pPr algn="ctr" defTabSz="685800" fontAlgn="auto">
              <a:lnSpc>
                <a:spcPct val="120000"/>
              </a:lnSpc>
            </a:pPr>
            <a:r>
              <a:rPr lang="en-US" altLang="zh-CN" sz="6000" b="1" dirty="0">
                <a:solidFill>
                  <a:srgbClr val="49600B"/>
                </a:solidFill>
                <a:latin typeface="微软雅黑" panose="020B0503020204020204" charset="-122"/>
                <a:ea typeface="微软雅黑" panose="020B0503020204020204" charset="-122"/>
                <a:sym typeface="+mn-ea"/>
              </a:rPr>
              <a:t>新租赁准则</a:t>
            </a:r>
            <a:r>
              <a:rPr lang="zh-CN" altLang="en-US" sz="6000" b="1" dirty="0">
                <a:solidFill>
                  <a:srgbClr val="49600B"/>
                </a:solidFill>
                <a:latin typeface="微软雅黑" panose="020B0503020204020204" charset="-122"/>
                <a:ea typeface="微软雅黑" panose="020B0503020204020204" charset="-122"/>
                <a:sym typeface="+mn-ea"/>
              </a:rPr>
              <a:t>和债务重组准则</a:t>
            </a:r>
            <a:r>
              <a:rPr lang="en-US" altLang="zh-CN" sz="6000" b="1" dirty="0">
                <a:solidFill>
                  <a:srgbClr val="49600B"/>
                </a:solidFill>
                <a:latin typeface="微软雅黑" panose="020B0503020204020204" charset="-122"/>
                <a:ea typeface="微软雅黑" panose="020B0503020204020204" charset="-122"/>
                <a:sym typeface="+mn-ea"/>
              </a:rPr>
              <a:t>深度解读及税会差异分析</a:t>
            </a:r>
          </a:p>
        </p:txBody>
      </p:sp>
      <p:sp>
        <p:nvSpPr>
          <p:cNvPr id="4" name="文本框 3"/>
          <p:cNvSpPr txBox="1"/>
          <p:nvPr/>
        </p:nvSpPr>
        <p:spPr>
          <a:xfrm>
            <a:off x="4777105" y="5179695"/>
            <a:ext cx="3030220" cy="583565"/>
          </a:xfrm>
          <a:prstGeom prst="rect">
            <a:avLst/>
          </a:prstGeom>
          <a:noFill/>
        </p:spPr>
        <p:txBody>
          <a:bodyPr wrap="square" rtlCol="0">
            <a:spAutoFit/>
          </a:bodyPr>
          <a:lstStyle/>
          <a:p>
            <a:pPr defTabSz="685800"/>
            <a:r>
              <a:rPr lang="zh-CN" altLang="en-US" sz="3200" dirty="0">
                <a:solidFill>
                  <a:prstClr val="white">
                    <a:lumMod val="50000"/>
                  </a:prstClr>
                </a:solidFill>
                <a:latin typeface="Calibri Light" panose="020F0302020204030204"/>
                <a:sym typeface="+mn-ea"/>
              </a:rPr>
              <a:t>主讲：张起访</a:t>
            </a:r>
            <a:r>
              <a:rPr lang="en-US" altLang="zh-CN" sz="3200" dirty="0">
                <a:solidFill>
                  <a:prstClr val="white">
                    <a:lumMod val="50000"/>
                  </a:prstClr>
                </a:solidFill>
                <a:latin typeface="Calibri Light" panose="020F0302020204030204"/>
                <a:sym typeface="+mn-ea"/>
              </a:rPr>
              <a:t>.</a:t>
            </a:r>
            <a:endParaRPr lang="zh-CN" altLang="en-US" sz="3200">
              <a:solidFill>
                <a:srgbClr val="49600B"/>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9790430" y="3761105"/>
            <a:ext cx="2323465" cy="3096895"/>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94030" y="342265"/>
            <a:ext cx="10500995" cy="4523105"/>
          </a:xfrm>
          <a:prstGeom prst="rect">
            <a:avLst/>
          </a:prstGeom>
          <a:noFill/>
        </p:spPr>
        <p:txBody>
          <a:bodyPr wrap="square" rtlCol="0" anchor="t">
            <a:spAutoFit/>
          </a:bodyPr>
          <a:lstStyle/>
          <a:p>
            <a:pPr fontAlgn="auto">
              <a:lnSpc>
                <a:spcPct val="150000"/>
              </a:lnSpc>
            </a:pPr>
            <a:r>
              <a:rPr lang="zh-CN" sz="2400">
                <a:ea typeface="宋体" panose="02010600030101010101" pitchFamily="2" charset="-122"/>
                <a:sym typeface="+mn-ea"/>
              </a:rPr>
              <a:t>D.甲公司（客户）与乙公司（公用设施公司）签订了一份为期16年的合同，以取得连接A、B城市光缆中约定带宽的光纤使用权。</a:t>
            </a:r>
            <a:r>
              <a:rPr lang="zh-CN" sz="2400" b="1">
                <a:ea typeface="宋体" panose="02010600030101010101" pitchFamily="2" charset="-122"/>
                <a:sym typeface="+mn-ea"/>
              </a:rPr>
              <a:t>甲公司约定的带宽相当于使用光缆中三条光纤的全部传输容量</a:t>
            </a:r>
            <a:r>
              <a:rPr lang="zh-CN" sz="2400">
                <a:ea typeface="宋体" panose="02010600030101010101" pitchFamily="2" charset="-122"/>
                <a:sym typeface="+mn-ea"/>
              </a:rPr>
              <a:t>（乙公司光缆包含10条传输容量相近的光纤）。因此，合同中约定带宽的光纤属于已识别资产</a:t>
            </a:r>
          </a:p>
          <a:p>
            <a:pPr fontAlgn="auto">
              <a:lnSpc>
                <a:spcPct val="150000"/>
              </a:lnSpc>
            </a:pPr>
            <a:r>
              <a:rPr lang="zh-CN" sz="2400">
                <a:ea typeface="宋体" panose="02010600030101010101" pitchFamily="2" charset="-122"/>
                <a:sym typeface="+mn-ea"/>
              </a:rPr>
              <a:t>　　</a:t>
            </a:r>
            <a:r>
              <a:rPr lang="zh-CN" sz="2400" b="1">
                <a:ea typeface="宋体" panose="02010600030101010101" pitchFamily="2" charset="-122"/>
                <a:sym typeface="+mn-ea"/>
              </a:rPr>
              <a:t>分析</a:t>
            </a:r>
            <a:r>
              <a:rPr lang="zh-CN" sz="2400">
                <a:ea typeface="宋体" panose="02010600030101010101" pitchFamily="2" charset="-122"/>
                <a:sym typeface="+mn-ea"/>
              </a:rPr>
              <a:t>：</a:t>
            </a:r>
            <a:r>
              <a:rPr lang="en-US" sz="2400">
                <a:latin typeface="宋体" panose="02010600030101010101" pitchFamily="2" charset="-122"/>
                <a:ea typeface="宋体" panose="02010600030101010101" pitchFamily="2" charset="-122"/>
                <a:sym typeface="+mn-ea"/>
              </a:rPr>
              <a:t>AB</a:t>
            </a:r>
            <a:r>
              <a:rPr lang="zh-CN" sz="2400">
                <a:ea typeface="宋体" panose="02010600030101010101" pitchFamily="2" charset="-122"/>
                <a:sym typeface="+mn-ea"/>
              </a:rPr>
              <a:t>。选项</a:t>
            </a:r>
            <a:r>
              <a:rPr lang="en-US" sz="2400">
                <a:latin typeface="宋体" panose="02010600030101010101" pitchFamily="2" charset="-122"/>
                <a:ea typeface="宋体" panose="02010600030101010101" pitchFamily="2" charset="-122"/>
                <a:sym typeface="+mn-ea"/>
              </a:rPr>
              <a:t>C</a:t>
            </a:r>
            <a:r>
              <a:rPr lang="zh-CN" sz="2400">
                <a:ea typeface="宋体" panose="02010600030101010101" pitchFamily="2" charset="-122"/>
                <a:sym typeface="+mn-ea"/>
              </a:rPr>
              <a:t>：</a:t>
            </a:r>
            <a:r>
              <a:rPr lang="zh-CN" sz="2400" b="1">
                <a:ea typeface="宋体" panose="02010600030101010101" pitchFamily="2" charset="-122"/>
                <a:sym typeface="+mn-ea"/>
              </a:rPr>
              <a:t>乙公司拥有车厢的实质性替换权</a:t>
            </a:r>
            <a:r>
              <a:rPr lang="zh-CN" sz="2400">
                <a:ea typeface="宋体" panose="02010600030101010101" pitchFamily="2" charset="-122"/>
                <a:sym typeface="+mn-ea"/>
              </a:rPr>
              <a:t>，合同中用于运输甲公司货物的车厢</a:t>
            </a:r>
            <a:r>
              <a:rPr lang="zh-CN" sz="2400" b="1">
                <a:ea typeface="宋体" panose="02010600030101010101" pitchFamily="2" charset="-122"/>
                <a:sym typeface="+mn-ea"/>
              </a:rPr>
              <a:t>不属于已识别资产</a:t>
            </a:r>
            <a:r>
              <a:rPr lang="zh-CN" sz="2400">
                <a:ea typeface="宋体" panose="02010600030101010101" pitchFamily="2" charset="-122"/>
                <a:sym typeface="+mn-ea"/>
              </a:rPr>
              <a:t>。选项</a:t>
            </a:r>
            <a:r>
              <a:rPr lang="en-US" sz="2400">
                <a:latin typeface="宋体" panose="02010600030101010101" pitchFamily="2" charset="-122"/>
                <a:ea typeface="宋体" panose="02010600030101010101" pitchFamily="2" charset="-122"/>
                <a:sym typeface="+mn-ea"/>
              </a:rPr>
              <a:t>D</a:t>
            </a:r>
            <a:r>
              <a:rPr lang="zh-CN" sz="2400">
                <a:ea typeface="宋体" panose="02010600030101010101" pitchFamily="2" charset="-122"/>
                <a:sym typeface="+mn-ea"/>
              </a:rPr>
              <a:t>：甲公司仅使用光缆的部分传输容量，</a:t>
            </a:r>
            <a:r>
              <a:rPr lang="zh-CN" sz="2400" b="1">
                <a:ea typeface="宋体" panose="02010600030101010101" pitchFamily="2" charset="-122"/>
                <a:sym typeface="+mn-ea"/>
              </a:rPr>
              <a:t>提供给甲公司使用的光纤与其余光纤在物理上不可区分</a:t>
            </a:r>
            <a:r>
              <a:rPr lang="zh-CN" sz="2400">
                <a:ea typeface="宋体" panose="02010600030101010101" pitchFamily="2" charset="-122"/>
                <a:sym typeface="+mn-ea"/>
              </a:rPr>
              <a:t>，且不代表光缆的几乎全部传输容量，因此，合同中</a:t>
            </a:r>
            <a:r>
              <a:rPr lang="zh-CN" sz="2400" b="1">
                <a:ea typeface="宋体" panose="02010600030101010101" pitchFamily="2" charset="-122"/>
                <a:sym typeface="+mn-ea"/>
              </a:rPr>
              <a:t>不存在已识别资产</a:t>
            </a:r>
            <a:r>
              <a:rPr lang="zh-CN" sz="2400">
                <a:ea typeface="宋体" panose="02010600030101010101" pitchFamily="2" charset="-122"/>
                <a:sym typeface="+mn-ea"/>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876300" y="973455"/>
            <a:ext cx="10007600" cy="396938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租赁</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还本付息</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借：租赁负债—租赁付款额 　</a:t>
            </a:r>
            <a:r>
              <a:rPr lang="en-US" sz="2400" b="0">
                <a:latin typeface="宋体" panose="02010600030101010101" pitchFamily="2" charset="-122"/>
                <a:ea typeface="宋体" panose="02010600030101010101" pitchFamily="2" charset="-122"/>
              </a:rPr>
              <a:t>207.11</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贷：银行存款　　　　　　　　</a:t>
            </a:r>
            <a:r>
              <a:rPr lang="en-US" sz="2400" b="0">
                <a:latin typeface="宋体" panose="02010600030101010101" pitchFamily="2" charset="-122"/>
                <a:ea typeface="宋体" panose="02010600030101010101" pitchFamily="2" charset="-122"/>
              </a:rPr>
              <a:t> 207.11</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计提利息</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借：财务费用　　　　　　　　　　　</a:t>
            </a:r>
            <a:r>
              <a:rPr lang="en-US" sz="2400" b="0">
                <a:latin typeface="宋体" panose="02010600030101010101" pitchFamily="2" charset="-122"/>
                <a:ea typeface="宋体" panose="02010600030101010101" pitchFamily="2" charset="-122"/>
              </a:rPr>
              <a:t>113.33</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2518.</a:t>
            </a:r>
            <a:r>
              <a:rPr lang="zh-CN" sz="2400" b="0">
                <a:ea typeface="宋体" panose="02010600030101010101" pitchFamily="2" charset="-122"/>
              </a:rPr>
              <a:t>4 ×4.5%）</a:t>
            </a:r>
          </a:p>
          <a:p>
            <a:pPr indent="0" fontAlgn="auto">
              <a:lnSpc>
                <a:spcPct val="150000"/>
              </a:lnSpc>
            </a:pPr>
            <a:r>
              <a:rPr lang="zh-CN" sz="2400" b="0">
                <a:ea typeface="宋体" panose="02010600030101010101" pitchFamily="2" charset="-122"/>
              </a:rPr>
              <a:t>　　　　贷：租赁负债—未确认融资费用　　　　</a:t>
            </a:r>
            <a:r>
              <a:rPr lang="en-US" sz="2400" b="0">
                <a:latin typeface="宋体" panose="02010600030101010101" pitchFamily="2" charset="-122"/>
                <a:ea typeface="宋体" panose="02010600030101010101" pitchFamily="2" charset="-122"/>
              </a:rPr>
              <a:t>113.33</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991870" y="1494790"/>
            <a:ext cx="10065385" cy="286131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（3）综合考虑租期占该建筑物</a:t>
            </a:r>
            <a:r>
              <a:rPr lang="zh-CN" sz="2400" b="1">
                <a:ea typeface="宋体" panose="02010600030101010101" pitchFamily="2" charset="-122"/>
              </a:rPr>
              <a:t>剩余使用年限的比例</a:t>
            </a:r>
            <a:r>
              <a:rPr lang="zh-CN" sz="2400" b="0">
                <a:ea typeface="宋体" panose="02010600030101010101" pitchFamily="2" charset="-122"/>
              </a:rPr>
              <a:t>（</a:t>
            </a:r>
            <a:r>
              <a:rPr lang="zh-CN" sz="2400" b="1">
                <a:ea typeface="宋体" panose="02010600030101010101" pitchFamily="2" charset="-122"/>
              </a:rPr>
              <a:t>18年÷40年＝45%</a:t>
            </a:r>
            <a:r>
              <a:rPr lang="zh-CN" sz="2400" b="0">
                <a:ea typeface="宋体" panose="02010600030101010101" pitchFamily="2" charset="-122"/>
              </a:rPr>
              <a:t>）等因素，</a:t>
            </a:r>
            <a:r>
              <a:rPr lang="zh-CN" sz="2400" b="1">
                <a:ea typeface="宋体" panose="02010600030101010101" pitchFamily="2" charset="-122"/>
              </a:rPr>
              <a:t>乙公司将该建筑物的租赁分类为经营租赁</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借：固定资产　</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3600（</a:t>
            </a:r>
            <a:r>
              <a:rPr lang="zh-CN" sz="2400" b="1">
                <a:ea typeface="宋体" panose="02010600030101010101" pitchFamily="2" charset="-122"/>
              </a:rPr>
              <a:t>公允价值</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长期应收款　　</a:t>
            </a:r>
            <a:r>
              <a:rPr lang="en-US" sz="2400" b="0">
                <a:latin typeface="宋体" panose="02010600030101010101" pitchFamily="2" charset="-122"/>
                <a:ea typeface="宋体" panose="02010600030101010101" pitchFamily="2" charset="-122"/>
              </a:rPr>
              <a:t>400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贷：银行存款</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4000</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443865" y="1184275"/>
            <a:ext cx="9705340" cy="341503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（4）乙公司将从甲公司处年收款额240元中的</a:t>
            </a:r>
            <a:r>
              <a:rPr lang="en-US" sz="2400" b="1">
                <a:latin typeface="宋体" panose="02010600030101010101" pitchFamily="2" charset="-122"/>
                <a:ea typeface="宋体" panose="02010600030101010101" pitchFamily="2" charset="-122"/>
              </a:rPr>
              <a:t>207.11</a:t>
            </a:r>
            <a:r>
              <a:rPr lang="zh-CN" sz="2400" b="1">
                <a:ea typeface="宋体" panose="02010600030101010101" pitchFamily="2" charset="-122"/>
              </a:rPr>
              <a:t>元作为租赁收款额</a:t>
            </a:r>
            <a:r>
              <a:rPr lang="zh-CN" sz="2400" b="0">
                <a:ea typeface="宋体" panose="02010600030101010101" pitchFamily="2" charset="-122"/>
              </a:rPr>
              <a:t>处理，其余的</a:t>
            </a:r>
            <a:r>
              <a:rPr lang="en-US" sz="2400" b="1">
                <a:latin typeface="宋体" panose="02010600030101010101" pitchFamily="2" charset="-122"/>
                <a:ea typeface="宋体" panose="02010600030101010101" pitchFamily="2" charset="-122"/>
              </a:rPr>
              <a:t>32.</a:t>
            </a:r>
            <a:r>
              <a:rPr lang="zh-CN" sz="2400" b="1">
                <a:ea typeface="宋体" panose="02010600030101010101" pitchFamily="2" charset="-122"/>
              </a:rPr>
              <a:t>89作为长期应收款</a:t>
            </a:r>
            <a:r>
              <a:rPr lang="zh-CN" sz="2400" b="0">
                <a:ea typeface="宋体" panose="02010600030101010101" pitchFamily="2" charset="-122"/>
              </a:rPr>
              <a:t>处理。</a:t>
            </a:r>
          </a:p>
          <a:p>
            <a:pPr indent="0" fontAlgn="auto">
              <a:lnSpc>
                <a:spcPct val="150000"/>
              </a:lnSpc>
            </a:pPr>
            <a:r>
              <a:rPr lang="zh-CN" sz="2400" b="0">
                <a:ea typeface="宋体" panose="02010600030101010101" pitchFamily="2" charset="-122"/>
              </a:rPr>
              <a:t>　　借：银行存款　　</a:t>
            </a:r>
            <a:r>
              <a:rPr lang="en-US" sz="2400" b="0">
                <a:latin typeface="宋体" panose="02010600030101010101" pitchFamily="2" charset="-122"/>
                <a:ea typeface="宋体" panose="02010600030101010101" pitchFamily="2" charset="-122"/>
              </a:rPr>
              <a:t> 240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贷：租赁收入　</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207.11</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利息收入</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18（400×4.5%）（</a:t>
            </a:r>
            <a:r>
              <a:rPr lang="zh-CN" sz="2400" b="1">
                <a:ea typeface="宋体" panose="02010600030101010101" pitchFamily="2" charset="-122"/>
              </a:rPr>
              <a:t>利息</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长期应收款　　　</a:t>
            </a:r>
            <a:r>
              <a:rPr lang="en-US" sz="2400" b="0">
                <a:latin typeface="宋体" panose="02010600030101010101" pitchFamily="2" charset="-122"/>
                <a:ea typeface="宋体" panose="02010600030101010101" pitchFamily="2" charset="-122"/>
              </a:rPr>
              <a:t> 14.</a:t>
            </a:r>
            <a:r>
              <a:rPr lang="zh-CN" sz="2400" b="0">
                <a:ea typeface="宋体" panose="02010600030101010101" pitchFamily="2" charset="-122"/>
              </a:rPr>
              <a:t>89（32</a:t>
            </a:r>
            <a:r>
              <a:rPr lang="en-US" sz="2400" b="0">
                <a:latin typeface="宋体" panose="02010600030101010101" pitchFamily="2" charset="-122"/>
                <a:ea typeface="宋体" panose="02010600030101010101" pitchFamily="2" charset="-122"/>
              </a:rPr>
              <a:t>.</a:t>
            </a:r>
            <a:r>
              <a:rPr lang="zh-CN" sz="2400" b="0">
                <a:ea typeface="宋体" panose="02010600030101010101" pitchFamily="2" charset="-122"/>
              </a:rPr>
              <a:t>89－18）（</a:t>
            </a:r>
            <a:r>
              <a:rPr lang="zh-CN" sz="2400" b="1">
                <a:ea typeface="宋体" panose="02010600030101010101" pitchFamily="2" charset="-122"/>
              </a:rPr>
              <a:t>本金</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1399540" y="1668145"/>
            <a:ext cx="9430385" cy="2861310"/>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、售后租回交易中的资产转让</a:t>
            </a:r>
            <a:r>
              <a:rPr lang="zh-CN" sz="2400" b="1">
                <a:ea typeface="宋体" panose="02010600030101010101" pitchFamily="2" charset="-122"/>
              </a:rPr>
              <a:t>不属于销售</a:t>
            </a:r>
          </a:p>
          <a:p>
            <a:pPr indent="0" fontAlgn="auto">
              <a:lnSpc>
                <a:spcPct val="150000"/>
              </a:lnSpc>
            </a:pPr>
            <a:r>
              <a:rPr lang="zh-CN" sz="2400" b="1">
                <a:ea typeface="宋体" panose="02010600030101010101" pitchFamily="2" charset="-122"/>
              </a:rPr>
              <a:t>卖方兼承租人</a:t>
            </a:r>
            <a:r>
              <a:rPr lang="zh-CN" sz="2400" b="0">
                <a:ea typeface="宋体" panose="02010600030101010101" pitchFamily="2" charset="-122"/>
              </a:rPr>
              <a:t>：</a:t>
            </a:r>
            <a:r>
              <a:rPr lang="zh-CN" sz="2400" b="1">
                <a:ea typeface="宋体" panose="02010600030101010101" pitchFamily="2" charset="-122"/>
              </a:rPr>
              <a:t>不终止确认所转让的资产</a:t>
            </a:r>
            <a:r>
              <a:rPr lang="zh-CN" sz="2400" b="0">
                <a:ea typeface="宋体" panose="02010600030101010101" pitchFamily="2" charset="-122"/>
              </a:rPr>
              <a:t>，而应当将收到的现金作为</a:t>
            </a:r>
            <a:r>
              <a:rPr lang="zh-CN" sz="2400" b="1">
                <a:ea typeface="宋体" panose="02010600030101010101" pitchFamily="2" charset="-122"/>
              </a:rPr>
              <a:t>金融负债</a:t>
            </a:r>
            <a:r>
              <a:rPr lang="zh-CN" sz="2400" b="0">
                <a:ea typeface="宋体" panose="02010600030101010101" pitchFamily="2" charset="-122"/>
              </a:rPr>
              <a:t>（</a:t>
            </a:r>
            <a:r>
              <a:rPr lang="zh-CN" sz="2400" b="1">
                <a:ea typeface="宋体" panose="02010600030101010101" pitchFamily="2" charset="-122"/>
              </a:rPr>
              <a:t>长期应付款</a:t>
            </a:r>
            <a:r>
              <a:rPr lang="zh-CN" sz="2400" b="0">
                <a:ea typeface="宋体" panose="02010600030101010101" pitchFamily="2" charset="-122"/>
              </a:rPr>
              <a:t>），并按照新金融工具进行会计处理。</a:t>
            </a:r>
            <a:endParaRPr lang="zh-CN" sz="2400" b="1">
              <a:ea typeface="宋体" panose="02010600030101010101" pitchFamily="2" charset="-122"/>
            </a:endParaRPr>
          </a:p>
          <a:p>
            <a:pPr indent="0" fontAlgn="auto">
              <a:lnSpc>
                <a:spcPct val="150000"/>
              </a:lnSpc>
            </a:pPr>
            <a:r>
              <a:rPr lang="zh-CN" sz="2400" b="1">
                <a:ea typeface="宋体" panose="02010600030101010101" pitchFamily="2" charset="-122"/>
              </a:rPr>
              <a:t>买方兼出租人</a:t>
            </a:r>
            <a:r>
              <a:rPr lang="zh-CN" sz="2400" b="0">
                <a:ea typeface="宋体" panose="02010600030101010101" pitchFamily="2" charset="-122"/>
              </a:rPr>
              <a:t>：</a:t>
            </a:r>
            <a:r>
              <a:rPr lang="zh-CN" sz="2400" b="1">
                <a:ea typeface="宋体" panose="02010600030101010101" pitchFamily="2" charset="-122"/>
              </a:rPr>
              <a:t>不确认被转让资产</a:t>
            </a:r>
            <a:r>
              <a:rPr lang="zh-CN" sz="2400" b="0">
                <a:ea typeface="宋体" panose="02010600030101010101" pitchFamily="2" charset="-122"/>
              </a:rPr>
              <a:t>，而应当将支付的现金作为</a:t>
            </a:r>
            <a:r>
              <a:rPr lang="zh-CN" sz="2400" b="1">
                <a:ea typeface="宋体" panose="02010600030101010101" pitchFamily="2" charset="-122"/>
              </a:rPr>
              <a:t>金融资产</a:t>
            </a:r>
            <a:r>
              <a:rPr lang="zh-CN" sz="2400" b="0">
                <a:ea typeface="宋体" panose="02010600030101010101" pitchFamily="2" charset="-122"/>
              </a:rPr>
              <a:t>（</a:t>
            </a:r>
            <a:r>
              <a:rPr lang="zh-CN" sz="2400" b="1">
                <a:ea typeface="宋体" panose="02010600030101010101" pitchFamily="2" charset="-122"/>
              </a:rPr>
              <a:t>长期应收款</a:t>
            </a:r>
            <a:r>
              <a:rPr lang="zh-CN" sz="2400" b="0">
                <a:ea typeface="宋体" panose="02010600030101010101" pitchFamily="2" charset="-122"/>
              </a:rPr>
              <a:t>），并按照新金融工具进行会计处理。</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493395" y="887095"/>
            <a:ext cx="11204575" cy="396938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【例】甲公司（卖方兼承租人）</a:t>
            </a:r>
            <a:r>
              <a:rPr lang="zh-CN" sz="2400" b="1">
                <a:ea typeface="宋体" panose="02010600030101010101" pitchFamily="2" charset="-122"/>
              </a:rPr>
              <a:t>以银行存款24 000万元的价格向乙公司</a:t>
            </a:r>
            <a:r>
              <a:rPr lang="zh-CN" sz="2400" b="0">
                <a:ea typeface="宋体" panose="02010600030101010101" pitchFamily="2" charset="-122"/>
              </a:rPr>
              <a:t>（买方兼出租人）</a:t>
            </a:r>
            <a:r>
              <a:rPr lang="zh-CN" sz="2400" b="1">
                <a:ea typeface="宋体" panose="02010600030101010101" pitchFamily="2" charset="-122"/>
              </a:rPr>
              <a:t>出售一栋建筑物</a:t>
            </a:r>
            <a:r>
              <a:rPr lang="zh-CN" sz="2400" b="0">
                <a:ea typeface="宋体" panose="02010600030101010101" pitchFamily="2" charset="-122"/>
              </a:rPr>
              <a:t>，交易前该建筑物的账面原值为24 000万元，累计折旧为4 000万元。与此同时，甲公司与乙公司签订了合同，取得了该建筑物18年的使用权（全部剩余使用年限为40年），年租金为2 000万元，于每年年末支付，租赁期满时，甲公司将以0.1万元购买该建筑物。根据交易的条款和条件，</a:t>
            </a:r>
            <a:r>
              <a:rPr lang="zh-CN" sz="2400" b="1">
                <a:ea typeface="宋体" panose="02010600030101010101" pitchFamily="2" charset="-122"/>
              </a:rPr>
              <a:t>甲公司转让建筑物不满足新收入准则中关于销售成立的条件</a:t>
            </a:r>
            <a:r>
              <a:rPr lang="zh-CN" sz="2400" b="0">
                <a:ea typeface="宋体" panose="02010600030101010101" pitchFamily="2" charset="-122"/>
              </a:rPr>
              <a:t>。假设不考虑初始直接费用和各项税费的影响。该建筑物在销售当日的公允价值为36 000万元。</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1596390" y="1852930"/>
            <a:ext cx="6751320" cy="396938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甲公司</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借：银行存款　　　</a:t>
            </a:r>
            <a:r>
              <a:rPr lang="en-US" sz="2400" b="0">
                <a:latin typeface="宋体" panose="02010600030101010101" pitchFamily="2" charset="-122"/>
                <a:ea typeface="宋体" panose="02010600030101010101" pitchFamily="2" charset="-122"/>
              </a:rPr>
              <a:t>24 000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贷：长期应付款　　　</a:t>
            </a:r>
            <a:r>
              <a:rPr lang="en-US" sz="2400" b="0">
                <a:latin typeface="宋体" panose="02010600030101010101" pitchFamily="2" charset="-122"/>
                <a:ea typeface="宋体" panose="02010600030101010101" pitchFamily="2" charset="-122"/>
              </a:rPr>
              <a:t>24 000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乙公司</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借：长期应收款　　</a:t>
            </a:r>
            <a:r>
              <a:rPr lang="en-US" sz="2400" b="0">
                <a:latin typeface="宋体" panose="02010600030101010101" pitchFamily="2" charset="-122"/>
                <a:ea typeface="宋体" panose="02010600030101010101" pitchFamily="2" charset="-122"/>
              </a:rPr>
              <a:t>24 000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贷：银行存款　　　　</a:t>
            </a:r>
            <a:r>
              <a:rPr lang="en-US" sz="2400" b="0">
                <a:latin typeface="宋体" panose="02010600030101010101" pitchFamily="2" charset="-122"/>
                <a:ea typeface="宋体" panose="02010600030101010101" pitchFamily="2" charset="-122"/>
              </a:rPr>
              <a:t>24 000</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5861685"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215" y="430530"/>
            <a:ext cx="4961890" cy="645160"/>
          </a:xfrm>
          <a:prstGeom prst="rect">
            <a:avLst/>
          </a:prstGeom>
          <a:noFill/>
        </p:spPr>
        <p:txBody>
          <a:bodyPr wrap="square" rtlCol="0">
            <a:spAutoFit/>
          </a:bodyPr>
          <a:lstStyle/>
          <a:p>
            <a:r>
              <a:rPr lang="zh-CN" altLang="en-US" sz="3600">
                <a:solidFill>
                  <a:srgbClr val="49600B"/>
                </a:solidFill>
                <a:sym typeface="+mn-ea"/>
              </a:rPr>
              <a:t>七、税会差异分析</a:t>
            </a:r>
          </a:p>
        </p:txBody>
      </p:sp>
      <p:sp>
        <p:nvSpPr>
          <p:cNvPr id="2" name="文本框 1"/>
          <p:cNvSpPr txBox="1"/>
          <p:nvPr/>
        </p:nvSpPr>
        <p:spPr>
          <a:xfrm>
            <a:off x="438150" y="1748155"/>
            <a:ext cx="11483340" cy="452310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根据《企业所得税实施条例》第四十七条：企业根据生产经营活动的需要租入固定资产支付的租赁费，按照以下方法扣除：</a:t>
            </a:r>
          </a:p>
          <a:p>
            <a:pPr indent="0" fontAlgn="auto">
              <a:lnSpc>
                <a:spcPct val="150000"/>
              </a:lnSpc>
            </a:pPr>
            <a:r>
              <a:rPr lang="zh-CN" sz="2400" b="0">
                <a:ea typeface="宋体" panose="02010600030101010101" pitchFamily="2" charset="-122"/>
              </a:rPr>
              <a:t>　　（一）以</a:t>
            </a:r>
            <a:r>
              <a:rPr lang="zh-CN" sz="2400" b="1">
                <a:ea typeface="宋体" panose="02010600030101010101" pitchFamily="2" charset="-122"/>
              </a:rPr>
              <a:t>经营租赁</a:t>
            </a:r>
            <a:r>
              <a:rPr lang="zh-CN" sz="2400" b="0">
                <a:ea typeface="宋体" panose="02010600030101010101" pitchFamily="2" charset="-122"/>
              </a:rPr>
              <a:t>方式租入固定资产发生的租赁费支出，按照租赁期限</a:t>
            </a:r>
            <a:r>
              <a:rPr lang="zh-CN" sz="2400" b="1">
                <a:ea typeface="宋体" panose="02010600030101010101" pitchFamily="2" charset="-122"/>
              </a:rPr>
              <a:t>均匀扣除</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（二）以</a:t>
            </a:r>
            <a:r>
              <a:rPr lang="zh-CN" sz="2400" b="1">
                <a:ea typeface="宋体" panose="02010600030101010101" pitchFamily="2" charset="-122"/>
              </a:rPr>
              <a:t>融资租赁</a:t>
            </a:r>
            <a:r>
              <a:rPr lang="zh-CN" sz="2400" b="0">
                <a:ea typeface="宋体" panose="02010600030101010101" pitchFamily="2" charset="-122"/>
              </a:rPr>
              <a:t>方式租入固定资产发生的租赁费支出，按照规定构成融资租入固定资产价值的部分应当</a:t>
            </a:r>
            <a:r>
              <a:rPr lang="zh-CN" sz="2400" b="1">
                <a:ea typeface="宋体" panose="02010600030101010101" pitchFamily="2" charset="-122"/>
              </a:rPr>
              <a:t>提取折旧费用，分期扣除</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由此可以看出，对于经营租赁的承租人，税法上未引入使用权资产概念，因此仍要在租赁期限内均匀扣除每期租赁费支出，而使用权资产折旧费用和利息费用不能在税前进行扣除。</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979805" y="2955925"/>
            <a:ext cx="9554210" cy="1568450"/>
          </a:xfrm>
          <a:prstGeom prst="rect">
            <a:avLst/>
          </a:prstGeom>
          <a:noFill/>
        </p:spPr>
        <p:txBody>
          <a:bodyPr wrap="square" rtlCol="0">
            <a:spAutoFit/>
          </a:bodyPr>
          <a:lstStyle/>
          <a:p>
            <a:pPr algn="ctr"/>
            <a:r>
              <a:rPr lang="zh-CN" altLang="en-US" sz="4800" b="1" noProof="0" dirty="0">
                <a:ln>
                  <a:noFill/>
                </a:ln>
                <a:solidFill>
                  <a:srgbClr val="49600B"/>
                </a:solidFill>
                <a:effectLst/>
                <a:uLnTx/>
                <a:uFillTx/>
                <a:latin typeface="Calibri" panose="020F0502020204030204"/>
                <a:ea typeface="微软雅黑" panose="020B0503020204020204" charset="-122"/>
                <a:cs typeface="+mn-ea"/>
                <a:sym typeface="+mn-ea"/>
              </a:rPr>
              <a:t>第二讲　新债务重组准则深度解读及税会差异分析</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图片 1" descr="42134eee38784bb7ed25e01489a2de25cb9a872a286c3-kuovdi_fw658"/>
          <p:cNvPicPr>
            <a:picLocks noChangeAspect="1"/>
          </p:cNvPicPr>
          <p:nvPr/>
        </p:nvPicPr>
        <p:blipFill>
          <a:blip r:embed="rId2">
            <a:lum bright="-12000" contrast="24000"/>
          </a:blip>
          <a:stretch>
            <a:fillRect/>
          </a:stretch>
        </p:blipFill>
        <p:spPr>
          <a:xfrm>
            <a:off x="9044940" y="2663190"/>
            <a:ext cx="3147060" cy="419481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352425" y="430530"/>
            <a:ext cx="6423025"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850" y="430530"/>
            <a:ext cx="4973320" cy="645160"/>
          </a:xfrm>
          <a:prstGeom prst="rect">
            <a:avLst/>
          </a:prstGeom>
          <a:noFill/>
        </p:spPr>
        <p:txBody>
          <a:bodyPr wrap="square" rtlCol="0">
            <a:spAutoFit/>
          </a:bodyPr>
          <a:lstStyle/>
          <a:p>
            <a:r>
              <a:rPr lang="zh-CN" altLang="en-US" sz="3600">
                <a:solidFill>
                  <a:srgbClr val="49600B"/>
                </a:solidFill>
                <a:sym typeface="+mn-ea"/>
              </a:rPr>
              <a:t>一、债务重组定义</a:t>
            </a:r>
          </a:p>
        </p:txBody>
      </p:sp>
      <p:sp>
        <p:nvSpPr>
          <p:cNvPr id="6" name="文本框 5"/>
          <p:cNvSpPr txBox="1"/>
          <p:nvPr/>
        </p:nvSpPr>
        <p:spPr>
          <a:xfrm>
            <a:off x="352425" y="1708785"/>
            <a:ext cx="7515225" cy="175323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债务重组，是指在</a:t>
            </a:r>
            <a:r>
              <a:rPr lang="zh-CN" sz="2400" b="1">
                <a:ea typeface="宋体" panose="02010600030101010101" pitchFamily="2" charset="-122"/>
              </a:rPr>
              <a:t>不改变交易对手方</a:t>
            </a:r>
            <a:r>
              <a:rPr lang="zh-CN" sz="2400" b="0">
                <a:ea typeface="宋体" panose="02010600030101010101" pitchFamily="2" charset="-122"/>
              </a:rPr>
              <a:t>的情况下，经债权人和债务人协定或法院裁定，就清偿债务的</a:t>
            </a:r>
            <a:r>
              <a:rPr lang="zh-CN" sz="2400" b="1">
                <a:ea typeface="宋体" panose="02010600030101010101" pitchFamily="2" charset="-122"/>
              </a:rPr>
              <a:t>时间、金额</a:t>
            </a:r>
            <a:r>
              <a:rPr lang="zh-CN" sz="2400" b="0">
                <a:ea typeface="宋体" panose="02010600030101010101" pitchFamily="2" charset="-122"/>
              </a:rPr>
              <a:t>或</a:t>
            </a:r>
            <a:r>
              <a:rPr lang="zh-CN" sz="2400" b="1">
                <a:ea typeface="宋体" panose="02010600030101010101" pitchFamily="2" charset="-122"/>
              </a:rPr>
              <a:t>方式</a:t>
            </a:r>
            <a:r>
              <a:rPr lang="zh-CN" sz="2400" b="0">
                <a:ea typeface="宋体" panose="02010600030101010101" pitchFamily="2" charset="-122"/>
              </a:rPr>
              <a:t>等</a:t>
            </a:r>
            <a:r>
              <a:rPr lang="zh-CN" sz="2400" b="1">
                <a:ea typeface="宋体" panose="02010600030101010101" pitchFamily="2" charset="-122"/>
              </a:rPr>
              <a:t>重新达成协议</a:t>
            </a:r>
            <a:r>
              <a:rPr lang="zh-CN" sz="2400" b="0">
                <a:ea typeface="宋体" panose="02010600030101010101" pitchFamily="2" charset="-122"/>
              </a:rPr>
              <a:t>的交易。</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327660" y="532130"/>
            <a:ext cx="11536045" cy="4523105"/>
          </a:xfrm>
          <a:prstGeom prst="rect">
            <a:avLst/>
          </a:prstGeom>
          <a:noFill/>
          <a:ln w="9525">
            <a:noFill/>
          </a:ln>
        </p:spPr>
        <p:txBody>
          <a:bodyPr wrap="square">
            <a:spAutoFit/>
          </a:bodyPr>
          <a:lstStyle/>
          <a:p>
            <a:pPr indent="0" fontAlgn="auto">
              <a:lnSpc>
                <a:spcPct val="150000"/>
              </a:lnSpc>
            </a:pPr>
            <a:r>
              <a:rPr lang="en-US" altLang="zh-CN" sz="1050" b="1">
                <a:ea typeface="宋体" panose="02010600030101010101" pitchFamily="2" charset="-122"/>
              </a:rPr>
              <a:t>        </a:t>
            </a:r>
            <a:r>
              <a:rPr lang="en-US" altLang="zh-CN" sz="2400" b="1">
                <a:ea typeface="宋体" panose="02010600030101010101" pitchFamily="2" charset="-122"/>
              </a:rPr>
              <a:t>     </a:t>
            </a:r>
            <a:r>
              <a:rPr lang="zh-CN" sz="2400" b="1">
                <a:ea typeface="宋体" panose="02010600030101010101" pitchFamily="2" charset="-122"/>
              </a:rPr>
              <a:t>提示</a:t>
            </a:r>
            <a:r>
              <a:rPr lang="en-US" sz="2400" b="1">
                <a:latin typeface="宋体" panose="02010600030101010101" pitchFamily="2" charset="-122"/>
                <a:ea typeface="宋体" panose="02010600030101010101" pitchFamily="2" charset="-122"/>
              </a:rPr>
              <a:t>1</a:t>
            </a:r>
            <a:r>
              <a:rPr lang="zh-CN" sz="2400" b="0">
                <a:ea typeface="宋体" panose="02010600030101010101" pitchFamily="2" charset="-122"/>
              </a:rPr>
              <a:t>：债务重组是在</a:t>
            </a:r>
            <a:r>
              <a:rPr lang="zh-CN" sz="2400" b="1">
                <a:ea typeface="宋体" panose="02010600030101010101" pitchFamily="2" charset="-122"/>
              </a:rPr>
              <a:t>不改变交易对手方</a:t>
            </a:r>
            <a:r>
              <a:rPr lang="zh-CN" sz="2400" b="0">
                <a:ea typeface="宋体" panose="02010600030101010101" pitchFamily="2" charset="-122"/>
              </a:rPr>
              <a:t>的情况下进行的交易。实务中经常出现第三方参与相关交易的情形。</a:t>
            </a:r>
            <a:r>
              <a:rPr lang="zh-CN" sz="2400" b="1">
                <a:ea typeface="宋体" panose="02010600030101010101" pitchFamily="2" charset="-122"/>
              </a:rPr>
              <a:t>如</a:t>
            </a:r>
            <a:r>
              <a:rPr lang="zh-CN" sz="2400" b="0">
                <a:ea typeface="宋体" panose="02010600030101010101" pitchFamily="2" charset="-122"/>
              </a:rPr>
              <a:t>：某公司以不同于原合同条款的方式</a:t>
            </a:r>
            <a:r>
              <a:rPr lang="zh-CN" sz="2400" b="1">
                <a:ea typeface="宋体" panose="02010600030101010101" pitchFamily="2" charset="-122"/>
              </a:rPr>
              <a:t>代债务人</a:t>
            </a:r>
            <a:r>
              <a:rPr lang="zh-CN" sz="2400" b="0">
                <a:ea typeface="宋体" panose="02010600030101010101" pitchFamily="2" charset="-122"/>
              </a:rPr>
              <a:t>向债权人偿债；新组建的公司</a:t>
            </a:r>
            <a:r>
              <a:rPr lang="zh-CN" sz="2400" b="1">
                <a:ea typeface="宋体" panose="02010600030101010101" pitchFamily="2" charset="-122"/>
              </a:rPr>
              <a:t>承接原债务人</a:t>
            </a:r>
            <a:r>
              <a:rPr lang="zh-CN" sz="2400" b="0">
                <a:ea typeface="宋体" panose="02010600030101010101" pitchFamily="2" charset="-122"/>
              </a:rPr>
              <a:t>的债务与债权人进行债务重组；资产管理公司从债权人处</a:t>
            </a:r>
            <a:r>
              <a:rPr lang="zh-CN" sz="2400" b="1">
                <a:ea typeface="宋体" panose="02010600030101010101" pitchFamily="2" charset="-122"/>
              </a:rPr>
              <a:t>购得债权</a:t>
            </a:r>
            <a:r>
              <a:rPr lang="zh-CN" sz="2400" b="0">
                <a:ea typeface="宋体" panose="02010600030101010101" pitchFamily="2" charset="-122"/>
              </a:rPr>
              <a:t>与债务人进行债务重组，</a:t>
            </a:r>
            <a:r>
              <a:rPr lang="zh-CN" sz="2400" b="1">
                <a:ea typeface="宋体" panose="02010600030101010101" pitchFamily="2" charset="-122"/>
              </a:rPr>
              <a:t>不属于债务重组</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提示</a:t>
            </a:r>
            <a:r>
              <a:rPr lang="en-US" sz="2400" b="1">
                <a:latin typeface="宋体" panose="02010600030101010101" pitchFamily="2" charset="-122"/>
                <a:ea typeface="宋体" panose="02010600030101010101" pitchFamily="2" charset="-122"/>
              </a:rPr>
              <a:t>2</a:t>
            </a:r>
            <a:r>
              <a:rPr lang="zh-CN" sz="2400" b="0">
                <a:ea typeface="宋体" panose="02010600030101010101" pitchFamily="2" charset="-122"/>
              </a:rPr>
              <a:t>：债务重组</a:t>
            </a:r>
            <a:r>
              <a:rPr lang="zh-CN" sz="2400" b="1">
                <a:ea typeface="宋体" panose="02010600030101010101" pitchFamily="2" charset="-122"/>
              </a:rPr>
              <a:t>不强调</a:t>
            </a:r>
            <a:r>
              <a:rPr lang="zh-CN" sz="2400" b="0">
                <a:ea typeface="宋体" panose="02010600030101010101" pitchFamily="2" charset="-122"/>
              </a:rPr>
              <a:t>在</a:t>
            </a:r>
            <a:r>
              <a:rPr lang="zh-CN" sz="2400" b="1">
                <a:ea typeface="宋体" panose="02010600030101010101" pitchFamily="2" charset="-122"/>
              </a:rPr>
              <a:t>债务人发生财务困难</a:t>
            </a:r>
            <a:r>
              <a:rPr lang="zh-CN" sz="2400" b="0">
                <a:ea typeface="宋体" panose="02010600030101010101" pitchFamily="2" charset="-122"/>
              </a:rPr>
              <a:t>的背景下进行，也</a:t>
            </a:r>
            <a:r>
              <a:rPr lang="zh-CN" sz="2400" b="1">
                <a:ea typeface="宋体" panose="02010600030101010101" pitchFamily="2" charset="-122"/>
              </a:rPr>
              <a:t>不论债权人是否作出让步</a:t>
            </a:r>
            <a:r>
              <a:rPr lang="zh-CN" sz="2400" b="0">
                <a:ea typeface="宋体" panose="02010600030101010101" pitchFamily="2" charset="-122"/>
              </a:rPr>
              <a:t>。</a:t>
            </a:r>
            <a:r>
              <a:rPr lang="zh-CN" sz="2400" b="1">
                <a:ea typeface="宋体" panose="02010600030101010101" pitchFamily="2" charset="-122"/>
              </a:rPr>
              <a:t>只要债权人和债务人就债务条款重新达成了协议，就符合债务重组定义</a:t>
            </a:r>
            <a:r>
              <a:rPr lang="zh-CN" sz="2400" b="0">
                <a:ea typeface="宋体" panose="02010600030101010101" pitchFamily="2" charset="-122"/>
              </a:rPr>
              <a:t>。</a:t>
            </a:r>
            <a:r>
              <a:rPr lang="zh-CN" sz="2400" b="1">
                <a:ea typeface="宋体" panose="02010600030101010101" pitchFamily="2" charset="-122"/>
              </a:rPr>
              <a:t>如</a:t>
            </a:r>
            <a:r>
              <a:rPr lang="zh-CN" sz="2400" b="0">
                <a:ea typeface="宋体" panose="02010600030101010101" pitchFamily="2" charset="-122"/>
              </a:rPr>
              <a:t>：债权人在</a:t>
            </a:r>
            <a:r>
              <a:rPr lang="zh-CN" sz="2400" b="1">
                <a:ea typeface="宋体" panose="02010600030101010101" pitchFamily="2" charset="-122"/>
              </a:rPr>
              <a:t>减免</a:t>
            </a:r>
            <a:r>
              <a:rPr lang="zh-CN" sz="2400" b="0">
                <a:ea typeface="宋体" panose="02010600030101010101" pitchFamily="2" charset="-122"/>
              </a:rPr>
              <a:t>债务人部分债务</a:t>
            </a:r>
            <a:r>
              <a:rPr lang="zh-CN" sz="2400" b="1">
                <a:ea typeface="宋体" panose="02010600030101010101" pitchFamily="2" charset="-122"/>
              </a:rPr>
              <a:t>本金</a:t>
            </a:r>
            <a:r>
              <a:rPr lang="zh-CN" sz="2400" b="0">
                <a:ea typeface="宋体" panose="02010600030101010101" pitchFamily="2" charset="-122"/>
              </a:rPr>
              <a:t>的同时</a:t>
            </a:r>
            <a:r>
              <a:rPr lang="zh-CN" sz="2400" b="1">
                <a:ea typeface="宋体" panose="02010600030101010101" pitchFamily="2" charset="-122"/>
              </a:rPr>
              <a:t>提高</a:t>
            </a:r>
            <a:r>
              <a:rPr lang="zh-CN" sz="2400" b="0">
                <a:ea typeface="宋体" panose="02010600030101010101" pitchFamily="2" charset="-122"/>
              </a:rPr>
              <a:t>剩余债务的</a:t>
            </a:r>
            <a:r>
              <a:rPr lang="zh-CN" sz="2400" b="1">
                <a:ea typeface="宋体" panose="02010600030101010101" pitchFamily="2" charset="-122"/>
              </a:rPr>
              <a:t>利息</a:t>
            </a:r>
            <a:r>
              <a:rPr lang="zh-CN" sz="2400" b="0">
                <a:ea typeface="宋体" panose="02010600030101010101" pitchFamily="2" charset="-122"/>
              </a:rPr>
              <a:t>；债权人同意债务人用</a:t>
            </a:r>
            <a:r>
              <a:rPr lang="zh-CN" sz="2400" b="1">
                <a:ea typeface="宋体" panose="02010600030101010101" pitchFamily="2" charset="-122"/>
              </a:rPr>
              <a:t>等值库存商品</a:t>
            </a:r>
            <a:r>
              <a:rPr lang="zh-CN" sz="2400" b="0">
                <a:ea typeface="宋体" panose="02010600030101010101" pitchFamily="2" charset="-122"/>
              </a:rPr>
              <a:t>抵偿到期债务等，</a:t>
            </a:r>
            <a:r>
              <a:rPr lang="zh-CN" sz="2400" b="1">
                <a:ea typeface="宋体" panose="02010600030101010101" pitchFamily="2" charset="-122"/>
              </a:rPr>
              <a:t>均属于债务重组</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c10ccc1364fc5d780b181eece196d56d293f7f3c727d3-2Puw7o_fw658"/>
          <p:cNvPicPr>
            <a:picLocks noChangeAspect="1"/>
          </p:cNvPicPr>
          <p:nvPr/>
        </p:nvPicPr>
        <p:blipFill>
          <a:blip r:embed="rId2"/>
          <a:stretch>
            <a:fillRect/>
          </a:stretch>
        </p:blipFill>
        <p:spPr>
          <a:xfrm>
            <a:off x="0" y="2087880"/>
            <a:ext cx="1994535" cy="4770120"/>
          </a:xfrm>
          <a:prstGeom prst="rect">
            <a:avLst/>
          </a:prstGeom>
        </p:spPr>
      </p:pic>
      <p:sp>
        <p:nvSpPr>
          <p:cNvPr id="100" name="文本框 99"/>
          <p:cNvSpPr txBox="1"/>
          <p:nvPr/>
        </p:nvSpPr>
        <p:spPr>
          <a:xfrm>
            <a:off x="2645410" y="999490"/>
            <a:ext cx="6805295" cy="396938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（三）客户控制已识别资产使用权</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1、客户有权</a:t>
            </a:r>
            <a:r>
              <a:rPr lang="zh-CN" sz="2400" b="1">
                <a:ea typeface="宋体" panose="02010600030101010101" pitchFamily="2" charset="-122"/>
              </a:rPr>
              <a:t>获得</a:t>
            </a:r>
            <a:r>
              <a:rPr lang="zh-CN" sz="2400" b="0">
                <a:ea typeface="宋体" panose="02010600030101010101" pitchFamily="2" charset="-122"/>
              </a:rPr>
              <a:t>因使用资产所产生的</a:t>
            </a:r>
            <a:r>
              <a:rPr lang="zh-CN" sz="2400" b="1">
                <a:ea typeface="宋体" panose="02010600030101010101" pitchFamily="2" charset="-122"/>
              </a:rPr>
              <a:t>几乎全部经济利益</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2、客户有权</a:t>
            </a:r>
            <a:r>
              <a:rPr lang="zh-CN" sz="2400" b="1">
                <a:ea typeface="宋体" panose="02010600030101010101" pitchFamily="2" charset="-122"/>
              </a:rPr>
              <a:t>主导资产的使用</a:t>
            </a:r>
            <a:r>
              <a:rPr lang="zh-CN" sz="2400" b="0">
                <a:ea typeface="宋体" panose="02010600030101010101" pitchFamily="2" charset="-122"/>
              </a:rPr>
              <a:t>。三种情形</a:t>
            </a:r>
            <a:r>
              <a:rPr lang="zh-CN" sz="2400" b="1">
                <a:ea typeface="宋体" panose="02010600030101010101" pitchFamily="2" charset="-122"/>
              </a:rPr>
              <a:t>之一</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a:t>
            </a:r>
            <a:r>
              <a:rPr lang="zh-CN" sz="2400" b="1">
                <a:ea typeface="宋体" panose="02010600030101010101" pitchFamily="2" charset="-122"/>
              </a:rPr>
              <a:t>客户主导使用目的和使用方式</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a:t>
            </a:r>
            <a:r>
              <a:rPr lang="zh-CN" sz="2400" b="1">
                <a:ea typeface="宋体" panose="02010600030101010101" pitchFamily="2" charset="-122"/>
              </a:rPr>
              <a:t>客户运营</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3</a:t>
            </a:r>
            <a:r>
              <a:rPr lang="zh-CN" sz="2400" b="0">
                <a:ea typeface="宋体" panose="02010600030101010101" pitchFamily="2" charset="-122"/>
              </a:rPr>
              <a:t>）</a:t>
            </a:r>
            <a:r>
              <a:rPr lang="zh-CN" sz="2400" b="1">
                <a:ea typeface="宋体" panose="02010600030101010101" pitchFamily="2" charset="-122"/>
              </a:rPr>
              <a:t>客户设计</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图片 1" descr="42134eee38784bb7ed25e01489a2de25cb9a872a286c3-kuovdi_fw658"/>
          <p:cNvPicPr>
            <a:picLocks noChangeAspect="1"/>
          </p:cNvPicPr>
          <p:nvPr/>
        </p:nvPicPr>
        <p:blipFill>
          <a:blip r:embed="rId2">
            <a:lum bright="-12000" contrast="24000"/>
          </a:blip>
          <a:stretch>
            <a:fillRect/>
          </a:stretch>
        </p:blipFill>
        <p:spPr>
          <a:xfrm>
            <a:off x="10320020" y="4363085"/>
            <a:ext cx="1871980" cy="2494915"/>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4391660"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850" y="430530"/>
            <a:ext cx="3432175" cy="645160"/>
          </a:xfrm>
          <a:prstGeom prst="rect">
            <a:avLst/>
          </a:prstGeom>
          <a:noFill/>
        </p:spPr>
        <p:txBody>
          <a:bodyPr wrap="square" rtlCol="0">
            <a:spAutoFit/>
          </a:bodyPr>
          <a:lstStyle/>
          <a:p>
            <a:r>
              <a:rPr lang="zh-CN" altLang="en-US" sz="3600">
                <a:solidFill>
                  <a:srgbClr val="49600B"/>
                </a:solidFill>
                <a:sym typeface="+mn-ea"/>
              </a:rPr>
              <a:t>二、适用范围</a:t>
            </a:r>
          </a:p>
        </p:txBody>
      </p:sp>
      <p:sp>
        <p:nvSpPr>
          <p:cNvPr id="100" name="文本框 99"/>
          <p:cNvSpPr txBox="1"/>
          <p:nvPr/>
        </p:nvSpPr>
        <p:spPr>
          <a:xfrm>
            <a:off x="438150" y="1420495"/>
            <a:ext cx="9881235" cy="4523105"/>
          </a:xfrm>
          <a:prstGeom prst="rect">
            <a:avLst/>
          </a:prstGeom>
          <a:noFill/>
          <a:ln w="9525">
            <a:noFill/>
          </a:ln>
        </p:spPr>
        <p:txBody>
          <a:bodyPr wrap="square">
            <a:spAutoFit/>
          </a:bodyPr>
          <a:lstStyle/>
          <a:p>
            <a:pPr indent="266700" fontAlgn="auto">
              <a:lnSpc>
                <a:spcPct val="150000"/>
              </a:lnSpc>
            </a:pPr>
            <a:r>
              <a:rPr lang="en-US" altLang="zh-CN" sz="2400" b="1">
                <a:ea typeface="宋体" panose="02010600030101010101" pitchFamily="2" charset="-122"/>
              </a:rPr>
              <a:t>    </a:t>
            </a:r>
            <a:r>
              <a:rPr lang="zh-CN" sz="2400" b="1">
                <a:ea typeface="宋体" panose="02010600030101010101" pitchFamily="2" charset="-122"/>
              </a:rPr>
              <a:t>（一）债权债务的范围</a:t>
            </a:r>
            <a:r>
              <a:rPr lang="zh-CN" sz="2400" b="0">
                <a:ea typeface="宋体" panose="02010600030101010101" pitchFamily="2" charset="-122"/>
              </a:rPr>
              <a:t>：债务重组涉及的</a:t>
            </a:r>
            <a:r>
              <a:rPr lang="zh-CN" sz="2400" b="1">
                <a:ea typeface="宋体" panose="02010600030101010101" pitchFamily="2" charset="-122"/>
              </a:rPr>
              <a:t>债权和债务是指《企业会计准则第22号</a:t>
            </a:r>
            <a:r>
              <a:rPr lang="en-US" sz="2400" b="1">
                <a:latin typeface="宋体" panose="02010600030101010101" pitchFamily="2" charset="-122"/>
                <a:ea typeface="宋体" panose="02010600030101010101" pitchFamily="2" charset="-122"/>
              </a:rPr>
              <a:t>—</a:t>
            </a:r>
            <a:r>
              <a:rPr lang="zh-CN" sz="2400" b="1">
                <a:ea typeface="宋体" panose="02010600030101010101" pitchFamily="2" charset="-122"/>
              </a:rPr>
              <a:t>金融工具确认和计量》规范的金融工具</a:t>
            </a:r>
            <a:r>
              <a:rPr lang="zh-CN" sz="2400" b="0">
                <a:ea typeface="宋体" panose="02010600030101010101" pitchFamily="2" charset="-122"/>
              </a:rPr>
              <a:t>。</a:t>
            </a:r>
            <a:r>
              <a:rPr lang="zh-CN" sz="2400" b="1">
                <a:ea typeface="宋体" panose="02010600030101010101" pitchFamily="2" charset="-122"/>
              </a:rPr>
              <a:t>债权包括</a:t>
            </a:r>
            <a:r>
              <a:rPr lang="zh-CN" sz="2400" b="0">
                <a:ea typeface="宋体" panose="02010600030101010101" pitchFamily="2" charset="-122"/>
              </a:rPr>
              <a:t>：应收账款、应收票据、债权投资、其他债权投资、交易性金融资产、其他权益工具投资、租赁应收款。</a:t>
            </a:r>
            <a:r>
              <a:rPr lang="zh-CN" sz="2400" b="1">
                <a:ea typeface="宋体" panose="02010600030101010101" pitchFamily="2" charset="-122"/>
              </a:rPr>
              <a:t>债务包括</a:t>
            </a:r>
            <a:r>
              <a:rPr lang="zh-CN" sz="2400" b="0">
                <a:ea typeface="宋体" panose="02010600030101010101" pitchFamily="2" charset="-122"/>
              </a:rPr>
              <a:t>：应付账款、应付票据、短期借款、长期借款、应付债券、租赁应付款。</a:t>
            </a:r>
            <a:r>
              <a:rPr lang="zh-CN" sz="2400" b="1">
                <a:ea typeface="宋体" panose="02010600030101010101" pitchFamily="2" charset="-122"/>
              </a:rPr>
              <a:t>不包括</a:t>
            </a:r>
            <a:r>
              <a:rPr lang="zh-CN" sz="2400" b="0">
                <a:ea typeface="宋体" panose="02010600030101010101" pitchFamily="2" charset="-122"/>
              </a:rPr>
              <a:t>合同资产、合同负债、预计负债（</a:t>
            </a:r>
            <a:r>
              <a:rPr lang="zh-CN" sz="2400" b="1">
                <a:ea typeface="宋体" panose="02010600030101010101" pitchFamily="2" charset="-122"/>
              </a:rPr>
              <a:t>非融资活动形成</a:t>
            </a:r>
            <a:r>
              <a:rPr lang="zh-CN" sz="2400" b="0">
                <a:ea typeface="宋体" panose="02010600030101010101" pitchFamily="2" charset="-122"/>
              </a:rPr>
              <a:t>）。</a:t>
            </a:r>
          </a:p>
          <a:p>
            <a:pPr indent="266700" fontAlgn="auto">
              <a:lnSpc>
                <a:spcPct val="150000"/>
              </a:lnSpc>
            </a:pPr>
            <a:r>
              <a:rPr lang="zh-CN" sz="2400" b="0">
                <a:ea typeface="宋体" panose="02010600030101010101" pitchFamily="2" charset="-122"/>
              </a:rPr>
              <a:t>　　</a:t>
            </a:r>
            <a:r>
              <a:rPr lang="zh-CN" sz="2400" b="1">
                <a:ea typeface="宋体" panose="02010600030101010101" pitchFamily="2" charset="-122"/>
              </a:rPr>
              <a:t>（二）通过债务重组形成企业合并</a:t>
            </a:r>
            <a:r>
              <a:rPr lang="zh-CN" sz="2400" b="0">
                <a:ea typeface="宋体" panose="02010600030101010101" pitchFamily="2" charset="-122"/>
              </a:rPr>
              <a:t>（</a:t>
            </a:r>
            <a:r>
              <a:rPr lang="zh-CN" sz="2400" b="1">
                <a:ea typeface="宋体" panose="02010600030101010101" pitchFamily="2" charset="-122"/>
              </a:rPr>
              <a:t>控制</a:t>
            </a:r>
            <a:r>
              <a:rPr lang="zh-CN" sz="2400" b="0">
                <a:ea typeface="宋体" panose="02010600030101010101" pitchFamily="2" charset="-122"/>
              </a:rPr>
              <a:t>）：适用《企业会计准则第20号</a:t>
            </a:r>
            <a:r>
              <a:rPr lang="en-US" sz="2400" b="0">
                <a:latin typeface="宋体" panose="02010600030101010101" pitchFamily="2" charset="-122"/>
                <a:ea typeface="宋体" panose="02010600030101010101" pitchFamily="2" charset="-122"/>
              </a:rPr>
              <a:t>—</a:t>
            </a:r>
            <a:r>
              <a:rPr lang="zh-CN" sz="2400" b="0">
                <a:ea typeface="宋体" panose="02010600030101010101" pitchFamily="2" charset="-122"/>
              </a:rPr>
              <a:t>企业合并》。</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687705" y="1125855"/>
            <a:ext cx="10196195" cy="3969385"/>
          </a:xfrm>
          <a:prstGeom prst="rect">
            <a:avLst/>
          </a:prstGeom>
          <a:noFill/>
          <a:ln w="9525">
            <a:noFill/>
          </a:ln>
        </p:spPr>
        <p:txBody>
          <a:bodyPr wrap="square">
            <a:spAutoFit/>
          </a:bodyPr>
          <a:lstStyle/>
          <a:p>
            <a:pPr indent="266700" fontAlgn="auto">
              <a:lnSpc>
                <a:spcPct val="150000"/>
              </a:lnSpc>
            </a:pPr>
            <a:r>
              <a:rPr lang="zh-CN" sz="2400" b="1">
                <a:ea typeface="宋体" panose="02010600030101010101" pitchFamily="2" charset="-122"/>
              </a:rPr>
              <a:t>（三）权益性交易</a:t>
            </a:r>
            <a:r>
              <a:rPr lang="zh-CN" sz="2400" b="0">
                <a:ea typeface="宋体" panose="02010600030101010101" pitchFamily="2" charset="-122"/>
              </a:rPr>
              <a:t>：债权人或债务人中的一方</a:t>
            </a:r>
            <a:r>
              <a:rPr lang="zh-CN" sz="2400" b="1">
                <a:ea typeface="宋体" panose="02010600030101010101" pitchFamily="2" charset="-122"/>
              </a:rPr>
              <a:t>直接或间接</a:t>
            </a:r>
            <a:r>
              <a:rPr lang="zh-CN" sz="2400" b="0">
                <a:ea typeface="宋体" panose="02010600030101010101" pitchFamily="2" charset="-122"/>
              </a:rPr>
              <a:t>对另一方</a:t>
            </a:r>
            <a:r>
              <a:rPr lang="zh-CN" sz="2400" b="1">
                <a:ea typeface="宋体" panose="02010600030101010101" pitchFamily="2" charset="-122"/>
              </a:rPr>
              <a:t>持股</a:t>
            </a:r>
            <a:r>
              <a:rPr lang="zh-CN" sz="2400" b="0">
                <a:ea typeface="宋体" panose="02010600030101010101" pitchFamily="2" charset="-122"/>
              </a:rPr>
              <a:t>且</a:t>
            </a:r>
            <a:r>
              <a:rPr lang="zh-CN" sz="2400" b="1">
                <a:ea typeface="宋体" panose="02010600030101010101" pitchFamily="2" charset="-122"/>
              </a:rPr>
              <a:t>以股东身份进行债务重组</a:t>
            </a:r>
            <a:r>
              <a:rPr lang="zh-CN" sz="2400" b="0">
                <a:ea typeface="宋体" panose="02010600030101010101" pitchFamily="2" charset="-122"/>
              </a:rPr>
              <a:t>的；债权人与债务人在</a:t>
            </a:r>
            <a:r>
              <a:rPr lang="zh-CN" sz="2400" b="1">
                <a:ea typeface="宋体" panose="02010600030101010101" pitchFamily="2" charset="-122"/>
              </a:rPr>
              <a:t>债务重组前后均受同一方或相同的多方最终控制</a:t>
            </a:r>
            <a:r>
              <a:rPr lang="zh-CN" sz="2400" b="0">
                <a:ea typeface="宋体" panose="02010600030101010101" pitchFamily="2" charset="-122"/>
              </a:rPr>
              <a:t>，且该债务重组的</a:t>
            </a:r>
            <a:r>
              <a:rPr lang="zh-CN" sz="2400" b="1">
                <a:ea typeface="宋体" panose="02010600030101010101" pitchFamily="2" charset="-122"/>
              </a:rPr>
              <a:t>交易实质是债权人或债务人进行了权益性分配或接受了权益性投入</a:t>
            </a:r>
            <a:r>
              <a:rPr lang="zh-CN" sz="2400" b="0">
                <a:ea typeface="宋体" panose="02010600030101010101" pitchFamily="2" charset="-122"/>
              </a:rPr>
              <a:t>的，</a:t>
            </a:r>
            <a:r>
              <a:rPr lang="zh-CN" sz="2400" b="1">
                <a:ea typeface="宋体" panose="02010600030101010101" pitchFamily="2" charset="-122"/>
              </a:rPr>
              <a:t>适用权益性交易</a:t>
            </a:r>
            <a:r>
              <a:rPr lang="zh-CN" sz="2400" b="0">
                <a:ea typeface="宋体" panose="02010600030101010101" pitchFamily="2" charset="-122"/>
              </a:rPr>
              <a:t>的有关会计处理规定。</a:t>
            </a:r>
            <a:endParaRPr lang="zh-CN" sz="2400" b="1">
              <a:ea typeface="宋体" panose="02010600030101010101" pitchFamily="2" charset="-122"/>
            </a:endParaRPr>
          </a:p>
          <a:p>
            <a:pPr indent="266700" fontAlgn="auto">
              <a:lnSpc>
                <a:spcPct val="150000"/>
              </a:lnSpc>
            </a:pPr>
            <a:r>
              <a:rPr lang="zh-CN" sz="2400" b="1">
                <a:ea typeface="宋体" panose="02010600030101010101" pitchFamily="2" charset="-122"/>
              </a:rPr>
              <a:t>提示</a:t>
            </a:r>
            <a:r>
              <a:rPr lang="zh-CN" sz="2400" b="0">
                <a:ea typeface="宋体" panose="02010600030101010101" pitchFamily="2" charset="-122"/>
              </a:rPr>
              <a:t>：</a:t>
            </a:r>
            <a:r>
              <a:rPr lang="zh-CN" sz="2400" b="1">
                <a:ea typeface="宋体" panose="02010600030101010101" pitchFamily="2" charset="-122"/>
              </a:rPr>
              <a:t>权益性交易是指企业与所有者（股东）之间的资本交易。权益性交易产生的利得或损失，记入“资本公积”</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615950" y="1074420"/>
            <a:ext cx="10959465" cy="396938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a:t>
            </a:r>
            <a:r>
              <a:rPr lang="zh-CN" sz="2400" b="1">
                <a:ea typeface="宋体" panose="02010600030101010101" pitchFamily="2" charset="-122"/>
              </a:rPr>
              <a:t>甲公司是乙公司股东</a:t>
            </a:r>
            <a:r>
              <a:rPr lang="zh-CN" sz="2400" b="0">
                <a:ea typeface="宋体" panose="02010600030101010101" pitchFamily="2" charset="-122"/>
              </a:rPr>
              <a:t>，为了弥补乙公司临时性经营现金流短缺，甲公司向乙公司提供5 000万元无息借款，并约定于1年后收回。借款期满时，</a:t>
            </a:r>
            <a:r>
              <a:rPr lang="zh-CN" sz="2400" b="1">
                <a:ea typeface="宋体" panose="02010600030101010101" pitchFamily="2" charset="-122"/>
              </a:rPr>
              <a:t>尽管乙公司具有充足的现金流</a:t>
            </a:r>
            <a:r>
              <a:rPr lang="zh-CN" sz="2400" b="0">
                <a:ea typeface="宋体" panose="02010600030101010101" pitchFamily="2" charset="-122"/>
              </a:rPr>
              <a:t>，</a:t>
            </a:r>
            <a:r>
              <a:rPr lang="zh-CN" sz="2400" b="1">
                <a:ea typeface="宋体" panose="02010600030101010101" pitchFamily="2" charset="-122"/>
              </a:rPr>
              <a:t>甲公司仍然决定免除乙公司部分本金还款义务，仅收回1 000万元借款</a:t>
            </a:r>
            <a:r>
              <a:rPr lang="zh-CN" sz="2400" b="0">
                <a:ea typeface="宋体" panose="02010600030101010101" pitchFamily="2" charset="-122"/>
              </a:rPr>
              <a:t>。甲公司和乙公司是否确认债务重组相关损益？</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分析</a:t>
            </a:r>
            <a:r>
              <a:rPr lang="zh-CN" sz="2400" b="0">
                <a:ea typeface="宋体" panose="02010600030101010101" pitchFamily="2" charset="-122"/>
              </a:rPr>
              <a:t>：甲公司和乙公司应当将该交易</a:t>
            </a:r>
            <a:r>
              <a:rPr lang="zh-CN" sz="2400" b="1">
                <a:ea typeface="宋体" panose="02010600030101010101" pitchFamily="2" charset="-122"/>
              </a:rPr>
              <a:t>作为权益性交易</a:t>
            </a:r>
            <a:r>
              <a:rPr lang="zh-CN" sz="2400" b="0">
                <a:ea typeface="宋体" panose="02010600030101010101" pitchFamily="2" charset="-122"/>
              </a:rPr>
              <a:t>，</a:t>
            </a:r>
            <a:r>
              <a:rPr lang="zh-CN" sz="2400" b="1">
                <a:ea typeface="宋体" panose="02010600030101010101" pitchFamily="2" charset="-122"/>
              </a:rPr>
              <a:t>不确认债务重组相关损益</a:t>
            </a:r>
            <a:r>
              <a:rPr lang="zh-CN" sz="2400" b="0">
                <a:ea typeface="宋体" panose="02010600030101010101" pitchFamily="2" charset="-122"/>
              </a:rPr>
              <a:t>。</a:t>
            </a:r>
            <a:r>
              <a:rPr lang="zh-CN" sz="2400" b="1">
                <a:ea typeface="宋体" panose="02010600030101010101" pitchFamily="2" charset="-122"/>
              </a:rPr>
              <a:t>理由</a:t>
            </a:r>
            <a:r>
              <a:rPr lang="zh-CN" sz="2400" b="0">
                <a:ea typeface="宋体" panose="02010600030101010101" pitchFamily="2" charset="-122"/>
              </a:rPr>
              <a:t>：在此项交易中，如果甲公司不以股东身份而是以市场交易者身份参与交易，在乙公司具有足够偿债能力的情况下不会免除其部分本金。</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544195" y="588010"/>
            <a:ext cx="10843895" cy="341503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【例】假设前例中债务人乙公司确实出现财务困难，</a:t>
            </a:r>
            <a:r>
              <a:rPr lang="zh-CN" sz="2400" b="1">
                <a:ea typeface="宋体" panose="02010600030101010101" pitchFamily="2" charset="-122"/>
              </a:rPr>
              <a:t>其他债权人对其债务普遍进行了减半的豁免</a:t>
            </a:r>
            <a:r>
              <a:rPr lang="zh-CN" sz="2400" b="0">
                <a:ea typeface="宋体" panose="02010600030101010101" pitchFamily="2" charset="-122"/>
              </a:rPr>
              <a:t>，</a:t>
            </a:r>
            <a:r>
              <a:rPr lang="zh-CN" sz="2400" b="1">
                <a:ea typeface="宋体" panose="02010600030101010101" pitchFamily="2" charset="-122"/>
              </a:rPr>
              <a:t>甲公司作为股东比其他债务人多豁免1 500万元的债务</a:t>
            </a:r>
            <a:r>
              <a:rPr lang="zh-CN" sz="2400" b="0">
                <a:ea typeface="宋体" panose="02010600030101010101" pitchFamily="2" charset="-122"/>
              </a:rPr>
              <a:t>。甲公司是否确认债务重组相关损益？</a:t>
            </a:r>
            <a:endParaRPr lang="zh-CN" sz="2400" b="1">
              <a:ea typeface="宋体" panose="02010600030101010101" pitchFamily="2" charset="-122"/>
            </a:endParaRPr>
          </a:p>
          <a:p>
            <a:pPr indent="0" fontAlgn="auto">
              <a:lnSpc>
                <a:spcPct val="150000"/>
              </a:lnSpc>
            </a:pPr>
            <a:r>
              <a:rPr lang="en-US" altLang="zh-CN" sz="2400" b="1">
                <a:ea typeface="宋体" panose="02010600030101010101" pitchFamily="2" charset="-122"/>
              </a:rPr>
              <a:t>         </a:t>
            </a:r>
            <a:r>
              <a:rPr lang="zh-CN" sz="2400" b="1">
                <a:ea typeface="宋体" panose="02010600030101010101" pitchFamily="2" charset="-122"/>
              </a:rPr>
              <a:t>分析</a:t>
            </a:r>
            <a:r>
              <a:rPr lang="zh-CN" sz="2400" b="0">
                <a:ea typeface="宋体" panose="02010600030101010101" pitchFamily="2" charset="-122"/>
              </a:rPr>
              <a:t>：甲公司作为股东比其他债务人</a:t>
            </a:r>
            <a:r>
              <a:rPr lang="zh-CN" sz="2400" b="1">
                <a:ea typeface="宋体" panose="02010600030101010101" pitchFamily="2" charset="-122"/>
              </a:rPr>
              <a:t>多豁免</a:t>
            </a:r>
            <a:r>
              <a:rPr lang="zh-CN" sz="2400" b="0">
                <a:ea typeface="宋体" panose="02010600030101010101" pitchFamily="2" charset="-122"/>
              </a:rPr>
              <a:t>1 500万元的债务的交易应当</a:t>
            </a:r>
            <a:r>
              <a:rPr lang="zh-CN" sz="2400" b="1">
                <a:ea typeface="宋体" panose="02010600030101010101" pitchFamily="2" charset="-122"/>
              </a:rPr>
              <a:t>作为权益性交易</a:t>
            </a:r>
            <a:r>
              <a:rPr lang="zh-CN" sz="2400" b="0">
                <a:ea typeface="宋体" panose="02010600030101010101" pitchFamily="2" charset="-122"/>
              </a:rPr>
              <a:t>，</a:t>
            </a:r>
            <a:r>
              <a:rPr lang="zh-CN" sz="2400" b="1">
                <a:ea typeface="宋体" panose="02010600030101010101" pitchFamily="2" charset="-122"/>
              </a:rPr>
              <a:t>正常豁免</a:t>
            </a:r>
            <a:r>
              <a:rPr lang="zh-CN" sz="2400" b="0">
                <a:ea typeface="宋体" panose="02010600030101010101" pitchFamily="2" charset="-122"/>
              </a:rPr>
              <a:t>2 500万元债务的交易应当</a:t>
            </a:r>
            <a:r>
              <a:rPr lang="zh-CN" sz="2400" b="1">
                <a:ea typeface="宋体" panose="02010600030101010101" pitchFamily="2" charset="-122"/>
              </a:rPr>
              <a:t>确认债务重组相关损益</a:t>
            </a:r>
            <a:r>
              <a:rPr lang="zh-CN" sz="2400" b="0">
                <a:ea typeface="宋体" panose="02010600030101010101" pitchFamily="2" charset="-122"/>
              </a:rPr>
              <a:t>。</a:t>
            </a:r>
            <a:r>
              <a:rPr lang="zh-CN" sz="2400" b="1">
                <a:ea typeface="宋体" panose="02010600030101010101" pitchFamily="2" charset="-122"/>
              </a:rPr>
              <a:t>理由</a:t>
            </a:r>
            <a:r>
              <a:rPr lang="zh-CN" sz="2400" b="0">
                <a:ea typeface="宋体" panose="02010600030101010101" pitchFamily="2" charset="-122"/>
              </a:rPr>
              <a:t>：债务重组中不属于权益性交易的部分仍然应当确认债务重组相关损益。</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图片 1" descr="42134eee38784bb7ed25e01489a2de25cb9a872a286c3-kuovdi_fw658"/>
          <p:cNvPicPr>
            <a:picLocks noChangeAspect="1"/>
          </p:cNvPicPr>
          <p:nvPr/>
        </p:nvPicPr>
        <p:blipFill>
          <a:blip r:embed="rId2">
            <a:lum bright="-12000" contrast="24000"/>
          </a:blip>
          <a:stretch>
            <a:fillRect/>
          </a:stretch>
        </p:blipFill>
        <p:spPr>
          <a:xfrm>
            <a:off x="10320020" y="4363085"/>
            <a:ext cx="1871980" cy="2494915"/>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6913245"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850" y="430530"/>
            <a:ext cx="5349240" cy="645160"/>
          </a:xfrm>
          <a:prstGeom prst="rect">
            <a:avLst/>
          </a:prstGeom>
          <a:noFill/>
        </p:spPr>
        <p:txBody>
          <a:bodyPr wrap="square" rtlCol="0">
            <a:spAutoFit/>
          </a:bodyPr>
          <a:lstStyle/>
          <a:p>
            <a:r>
              <a:rPr lang="zh-CN" altLang="en-US" sz="3600">
                <a:solidFill>
                  <a:srgbClr val="49600B"/>
                </a:solidFill>
                <a:sym typeface="+mn-ea"/>
              </a:rPr>
              <a:t>三、债务重组的方式</a:t>
            </a:r>
          </a:p>
        </p:txBody>
      </p:sp>
      <p:sp>
        <p:nvSpPr>
          <p:cNvPr id="6" name="文本框 5"/>
          <p:cNvSpPr txBox="1"/>
          <p:nvPr/>
        </p:nvSpPr>
        <p:spPr>
          <a:xfrm>
            <a:off x="438150" y="1226820"/>
            <a:ext cx="9881870" cy="563118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（一）债务人以资产清偿债务</a:t>
            </a:r>
            <a:r>
              <a:rPr lang="zh-CN" sz="2400" b="0">
                <a:ea typeface="宋体" panose="02010600030101010101" pitchFamily="2" charset="-122"/>
              </a:rPr>
              <a:t>。包括：</a:t>
            </a:r>
            <a:r>
              <a:rPr lang="zh-CN" sz="2400" b="1">
                <a:ea typeface="宋体" panose="02010600030101010101" pitchFamily="2" charset="-122"/>
              </a:rPr>
              <a:t>金融资产</a:t>
            </a:r>
            <a:r>
              <a:rPr lang="zh-CN" sz="2400" b="0">
                <a:ea typeface="宋体" panose="02010600030101010101" pitchFamily="2" charset="-122"/>
              </a:rPr>
              <a:t>和</a:t>
            </a:r>
            <a:r>
              <a:rPr lang="zh-CN" sz="2400" b="1">
                <a:ea typeface="宋体" panose="02010600030101010101" pitchFamily="2" charset="-122"/>
              </a:rPr>
              <a:t>非金融资产</a:t>
            </a:r>
            <a:r>
              <a:rPr lang="zh-CN" sz="2400" b="0">
                <a:ea typeface="宋体" panose="02010600030101010101" pitchFamily="2" charset="-122"/>
              </a:rPr>
              <a:t>。</a:t>
            </a:r>
          </a:p>
          <a:p>
            <a:pPr indent="0" fontAlgn="auto">
              <a:lnSpc>
                <a:spcPct val="150000"/>
              </a:lnSpc>
            </a:pPr>
            <a:r>
              <a:rPr lang="zh-CN" sz="2400" b="1">
                <a:ea typeface="宋体" panose="02010600030101010101" pitchFamily="2" charset="-122"/>
              </a:rPr>
              <a:t>（二）债务人将债务转为权益工具</a:t>
            </a:r>
            <a:r>
              <a:rPr lang="zh-CN" sz="2400" b="0">
                <a:ea typeface="宋体" panose="02010600030101010101" pitchFamily="2" charset="-122"/>
              </a:rPr>
              <a:t>。权益工具包括：</a:t>
            </a:r>
            <a:r>
              <a:rPr lang="zh-CN" sz="2400" b="1">
                <a:ea typeface="宋体" panose="02010600030101010101" pitchFamily="2" charset="-122"/>
              </a:rPr>
              <a:t>实收资本</a:t>
            </a:r>
            <a:r>
              <a:rPr lang="zh-CN" sz="2400" b="0">
                <a:ea typeface="宋体" panose="02010600030101010101" pitchFamily="2" charset="-122"/>
              </a:rPr>
              <a:t>、</a:t>
            </a:r>
            <a:r>
              <a:rPr lang="zh-CN" sz="2400" b="1">
                <a:ea typeface="宋体" panose="02010600030101010101" pitchFamily="2" charset="-122"/>
              </a:rPr>
              <a:t>股本</a:t>
            </a:r>
            <a:r>
              <a:rPr lang="zh-CN" sz="2400" b="0">
                <a:ea typeface="宋体" panose="02010600030101010101" pitchFamily="2" charset="-122"/>
              </a:rPr>
              <a:t>、</a:t>
            </a:r>
            <a:r>
              <a:rPr lang="zh-CN" sz="2400" b="1">
                <a:ea typeface="宋体" panose="02010600030101010101" pitchFamily="2" charset="-122"/>
              </a:rPr>
              <a:t>资本公积</a:t>
            </a:r>
            <a:r>
              <a:rPr lang="zh-CN" sz="2400" b="0">
                <a:ea typeface="宋体" panose="02010600030101010101" pitchFamily="2" charset="-122"/>
              </a:rPr>
              <a:t>。</a:t>
            </a:r>
            <a:endParaRPr lang="zh-CN" sz="2400" b="1">
              <a:ea typeface="宋体" panose="02010600030101010101" pitchFamily="2" charset="-122"/>
            </a:endParaRPr>
          </a:p>
          <a:p>
            <a:pPr indent="0" fontAlgn="auto">
              <a:lnSpc>
                <a:spcPct val="150000"/>
              </a:lnSpc>
            </a:pPr>
            <a:r>
              <a:rPr lang="zh-CN" sz="2400" b="1">
                <a:ea typeface="宋体" panose="02010600030101010101" pitchFamily="2" charset="-122"/>
              </a:rPr>
              <a:t>（三）修改其他条款</a:t>
            </a:r>
            <a:r>
              <a:rPr lang="zh-CN" sz="2400" b="0">
                <a:ea typeface="宋体" panose="02010600030101010101" pitchFamily="2" charset="-122"/>
              </a:rPr>
              <a:t>。包括：</a:t>
            </a:r>
            <a:r>
              <a:rPr lang="zh-CN" sz="2400" b="1">
                <a:ea typeface="宋体" panose="02010600030101010101" pitchFamily="2" charset="-122"/>
              </a:rPr>
              <a:t>调整债务本金</a:t>
            </a:r>
            <a:r>
              <a:rPr lang="zh-CN" sz="2400" b="0">
                <a:ea typeface="宋体" panose="02010600030101010101" pitchFamily="2" charset="-122"/>
              </a:rPr>
              <a:t>、</a:t>
            </a:r>
            <a:r>
              <a:rPr lang="zh-CN" sz="2400" b="1">
                <a:ea typeface="宋体" panose="02010600030101010101" pitchFamily="2" charset="-122"/>
              </a:rPr>
              <a:t>改变债务利息</a:t>
            </a:r>
            <a:r>
              <a:rPr lang="zh-CN" sz="2400" b="0">
                <a:ea typeface="宋体" panose="02010600030101010101" pitchFamily="2" charset="-122"/>
              </a:rPr>
              <a:t>、</a:t>
            </a:r>
            <a:r>
              <a:rPr lang="zh-CN" sz="2400" b="1">
                <a:ea typeface="宋体" panose="02010600030101010101" pitchFamily="2" charset="-122"/>
              </a:rPr>
              <a:t>变更还款期限</a:t>
            </a:r>
            <a:r>
              <a:rPr lang="zh-CN" sz="2400" b="0">
                <a:ea typeface="宋体" panose="02010600030101010101" pitchFamily="2" charset="-122"/>
              </a:rPr>
              <a:t>等。</a:t>
            </a:r>
            <a:endParaRPr lang="zh-CN" sz="2400" b="1">
              <a:ea typeface="宋体" panose="02010600030101010101" pitchFamily="2" charset="-122"/>
            </a:endParaRPr>
          </a:p>
          <a:p>
            <a:pPr indent="0" fontAlgn="auto">
              <a:lnSpc>
                <a:spcPct val="150000"/>
              </a:lnSpc>
            </a:pPr>
            <a:r>
              <a:rPr lang="zh-CN" sz="2400" b="1">
                <a:ea typeface="宋体" panose="02010600030101010101" pitchFamily="2" charset="-122"/>
              </a:rPr>
              <a:t>（四）组合方式</a:t>
            </a:r>
            <a:r>
              <a:rPr lang="zh-CN" sz="2400" b="0">
                <a:ea typeface="宋体" panose="02010600030101010101" pitchFamily="2" charset="-122"/>
              </a:rPr>
              <a:t>。以上三种方式中一种以上方式的组合清偿债务。</a:t>
            </a:r>
            <a:endParaRPr lang="zh-CN" sz="2400" b="1">
              <a:ea typeface="宋体" panose="02010600030101010101" pitchFamily="2" charset="-122"/>
            </a:endParaRPr>
          </a:p>
          <a:p>
            <a:pPr indent="0" fontAlgn="auto">
              <a:lnSpc>
                <a:spcPct val="150000"/>
              </a:lnSpc>
            </a:pPr>
            <a:r>
              <a:rPr lang="en-US" altLang="zh-CN" sz="2400" b="1">
                <a:ea typeface="宋体" panose="02010600030101010101" pitchFamily="2" charset="-122"/>
              </a:rPr>
              <a:t>         </a:t>
            </a:r>
            <a:r>
              <a:rPr lang="zh-CN" sz="2400" b="1">
                <a:ea typeface="宋体" panose="02010600030101010101" pitchFamily="2" charset="-122"/>
              </a:rPr>
              <a:t>提示</a:t>
            </a:r>
            <a:r>
              <a:rPr lang="en-US" sz="2400" b="1">
                <a:latin typeface="宋体" panose="02010600030101010101" pitchFamily="2" charset="-122"/>
                <a:ea typeface="宋体" panose="02010600030101010101" pitchFamily="2" charset="-122"/>
              </a:rPr>
              <a:t>1</a:t>
            </a:r>
            <a:r>
              <a:rPr lang="zh-CN" sz="2400" b="0">
                <a:ea typeface="宋体" panose="02010600030101010101" pitchFamily="2" charset="-122"/>
              </a:rPr>
              <a:t>：</a:t>
            </a:r>
            <a:r>
              <a:rPr lang="zh-CN" sz="2400" b="1">
                <a:ea typeface="宋体" panose="02010600030101010101" pitchFamily="2" charset="-122"/>
              </a:rPr>
              <a:t>债权债务终止确认时，才能确认债务重组损益</a:t>
            </a:r>
            <a:r>
              <a:rPr lang="zh-CN" sz="2400" b="0">
                <a:ea typeface="宋体" panose="02010600030101010101" pitchFamily="2" charset="-122"/>
              </a:rPr>
              <a:t>。（</a:t>
            </a:r>
            <a:r>
              <a:rPr lang="zh-CN" sz="2400" b="1">
                <a:ea typeface="宋体" panose="02010600030101010101" pitchFamily="2" charset="-122"/>
              </a:rPr>
              <a:t>注意区别合同生效日、债权债务终止确认日</a:t>
            </a:r>
            <a:r>
              <a:rPr lang="zh-CN" sz="2400" b="0">
                <a:ea typeface="宋体" panose="02010600030101010101" pitchFamily="2" charset="-122"/>
              </a:rPr>
              <a:t>）</a:t>
            </a:r>
            <a:endParaRPr lang="zh-CN" sz="2400" b="1">
              <a:ea typeface="宋体" panose="02010600030101010101" pitchFamily="2" charset="-122"/>
            </a:endParaRPr>
          </a:p>
          <a:p>
            <a:pPr indent="0" fontAlgn="auto">
              <a:lnSpc>
                <a:spcPct val="150000"/>
              </a:lnSpc>
            </a:pPr>
            <a:r>
              <a:rPr lang="en-US" altLang="zh-CN" sz="2400" b="1">
                <a:ea typeface="宋体" panose="02010600030101010101" pitchFamily="2" charset="-122"/>
              </a:rPr>
              <a:t>         </a:t>
            </a:r>
            <a:r>
              <a:rPr lang="zh-CN" sz="2400" b="1">
                <a:ea typeface="宋体" panose="02010600030101010101" pitchFamily="2" charset="-122"/>
              </a:rPr>
              <a:t>提示</a:t>
            </a:r>
            <a:r>
              <a:rPr lang="en-US" sz="2400" b="1">
                <a:latin typeface="宋体" panose="02010600030101010101" pitchFamily="2" charset="-122"/>
                <a:ea typeface="宋体" panose="02010600030101010101" pitchFamily="2" charset="-122"/>
              </a:rPr>
              <a:t>2</a:t>
            </a:r>
            <a:r>
              <a:rPr lang="zh-CN" sz="2400" b="0">
                <a:ea typeface="宋体" panose="02010600030101010101" pitchFamily="2" charset="-122"/>
              </a:rPr>
              <a:t>：对于在报告期间已经开始协商、但在报告期资产负债表</a:t>
            </a:r>
            <a:r>
              <a:rPr lang="zh-CN" sz="2400" b="1">
                <a:ea typeface="宋体" panose="02010600030101010101" pitchFamily="2" charset="-122"/>
              </a:rPr>
              <a:t>日后的债务重组</a:t>
            </a:r>
            <a:r>
              <a:rPr lang="zh-CN" sz="2400" b="0">
                <a:ea typeface="宋体" panose="02010600030101010101" pitchFamily="2" charset="-122"/>
              </a:rPr>
              <a:t>，</a:t>
            </a:r>
            <a:r>
              <a:rPr lang="zh-CN" sz="2400" b="1">
                <a:ea typeface="宋体" panose="02010600030101010101" pitchFamily="2" charset="-122"/>
              </a:rPr>
              <a:t>不属于资产负债表日后调整事项</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10803890"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850" y="430530"/>
            <a:ext cx="9487535" cy="645160"/>
          </a:xfrm>
          <a:prstGeom prst="rect">
            <a:avLst/>
          </a:prstGeom>
          <a:noFill/>
        </p:spPr>
        <p:txBody>
          <a:bodyPr wrap="square" rtlCol="0">
            <a:spAutoFit/>
          </a:bodyPr>
          <a:lstStyle/>
          <a:p>
            <a:r>
              <a:rPr lang="zh-CN" altLang="en-US" sz="3600">
                <a:solidFill>
                  <a:srgbClr val="49600B"/>
                </a:solidFill>
                <a:sym typeface="+mn-ea"/>
              </a:rPr>
              <a:t>四、债务人以资产清偿债务的会计处理</a:t>
            </a:r>
          </a:p>
        </p:txBody>
      </p:sp>
      <p:graphicFrame>
        <p:nvGraphicFramePr>
          <p:cNvPr id="7" name="表格 6"/>
          <p:cNvGraphicFramePr/>
          <p:nvPr>
            <p:custDataLst>
              <p:tags r:id="rId1"/>
            </p:custDataLst>
          </p:nvPr>
        </p:nvGraphicFramePr>
        <p:xfrm>
          <a:off x="438150" y="2054225"/>
          <a:ext cx="11099165" cy="4207510"/>
        </p:xfrm>
        <a:graphic>
          <a:graphicData uri="http://schemas.openxmlformats.org/drawingml/2006/table">
            <a:tbl>
              <a:tblPr firstRow="1" bandRow="1">
                <a:tableStyleId>{5940675A-B579-460E-94D1-54222C63F5DA}</a:tableStyleId>
              </a:tblPr>
              <a:tblGrid>
                <a:gridCol w="5720080">
                  <a:extLst>
                    <a:ext uri="{9D8B030D-6E8A-4147-A177-3AD203B41FA5}">
                      <a16:colId xmlns:a16="http://schemas.microsoft.com/office/drawing/2014/main" val="20000"/>
                    </a:ext>
                  </a:extLst>
                </a:gridCol>
                <a:gridCol w="5379085">
                  <a:extLst>
                    <a:ext uri="{9D8B030D-6E8A-4147-A177-3AD203B41FA5}">
                      <a16:colId xmlns:a16="http://schemas.microsoft.com/office/drawing/2014/main" val="20001"/>
                    </a:ext>
                  </a:extLst>
                </a:gridCol>
              </a:tblGrid>
              <a:tr h="421005">
                <a:tc>
                  <a:txBody>
                    <a:bodyPr/>
                    <a:lstStyle/>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债权人的会计处理 </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19050" marR="19050" marT="19050" marB="190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债务人的会计处理</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19050" marR="19050" marT="19050" marB="190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86505">
                <a:tc>
                  <a:txBody>
                    <a:bodyPr/>
                    <a:lstStyle/>
                    <a:p>
                      <a:pPr indent="0">
                        <a:buNone/>
                      </a:pPr>
                      <a:r>
                        <a:rPr lang="en-US" sz="2000" b="0">
                          <a:latin typeface="宋体" panose="02010600030101010101" pitchFamily="2" charset="-122"/>
                          <a:ea typeface="宋体" panose="02010600030101010101" pitchFamily="2" charset="-122"/>
                          <a:cs typeface="宋体" panose="02010600030101010101" pitchFamily="2" charset="-122"/>
                        </a:rPr>
                        <a:t>受让金融资产的</a:t>
                      </a:r>
                      <a:r>
                        <a:rPr lang="en-US" sz="2000" b="1">
                          <a:latin typeface="宋体" panose="02010600030101010101" pitchFamily="2" charset="-122"/>
                          <a:ea typeface="宋体" panose="02010600030101010101" pitchFamily="2" charset="-122"/>
                          <a:cs typeface="宋体" panose="02010600030101010101" pitchFamily="2" charset="-122"/>
                        </a:rPr>
                        <a:t>公允价值</a:t>
                      </a:r>
                      <a:r>
                        <a:rPr lang="en-US" sz="2000" b="0">
                          <a:latin typeface="宋体" panose="02010600030101010101" pitchFamily="2" charset="-122"/>
                          <a:ea typeface="宋体" panose="02010600030101010101" pitchFamily="2" charset="-122"/>
                          <a:cs typeface="宋体" panose="02010600030101010101" pitchFamily="2" charset="-122"/>
                        </a:rPr>
                        <a:t>与放弃债权的</a:t>
                      </a:r>
                      <a:r>
                        <a:rPr lang="en-US" sz="2000" b="1">
                          <a:latin typeface="宋体" panose="02010600030101010101" pitchFamily="2" charset="-122"/>
                          <a:ea typeface="宋体" panose="02010600030101010101" pitchFamily="2" charset="-122"/>
                          <a:cs typeface="宋体" panose="02010600030101010101" pitchFamily="2" charset="-122"/>
                        </a:rPr>
                        <a:t>账面价值</a:t>
                      </a:r>
                      <a:r>
                        <a:rPr lang="en-US" sz="2000" b="0">
                          <a:latin typeface="宋体" panose="02010600030101010101" pitchFamily="2" charset="-122"/>
                          <a:ea typeface="宋体" panose="02010600030101010101" pitchFamily="2" charset="-122"/>
                          <a:cs typeface="宋体" panose="02010600030101010101" pitchFamily="2" charset="-122"/>
                        </a:rPr>
                        <a:t>之间的差额记入“</a:t>
                      </a:r>
                      <a:r>
                        <a:rPr lang="en-US" sz="2000" b="1">
                          <a:latin typeface="宋体" panose="02010600030101010101" pitchFamily="2" charset="-122"/>
                          <a:ea typeface="宋体" panose="02010600030101010101" pitchFamily="2" charset="-122"/>
                          <a:cs typeface="宋体" panose="02010600030101010101" pitchFamily="2" charset="-122"/>
                        </a:rPr>
                        <a:t>投资收益</a:t>
                      </a:r>
                      <a:r>
                        <a:rPr lang="en-US" sz="2000" b="0">
                          <a:latin typeface="宋体" panose="02010600030101010101" pitchFamily="2" charset="-122"/>
                          <a:ea typeface="宋体" panose="02010600030101010101" pitchFamily="2" charset="-122"/>
                          <a:cs typeface="宋体" panose="02010600030101010101" pitchFamily="2" charset="-122"/>
                        </a:rPr>
                        <a:t>”。 </a:t>
                      </a:r>
                    </a:p>
                    <a:p>
                      <a:pPr indent="0">
                        <a:buNone/>
                      </a:pPr>
                      <a:endParaRPr lang="en-US" sz="20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a:latin typeface="宋体" panose="02010600030101010101" pitchFamily="2" charset="-122"/>
                          <a:ea typeface="宋体" panose="02010600030101010101" pitchFamily="2" charset="-122"/>
                          <a:cs typeface="宋体" panose="02010600030101010101" pitchFamily="2" charset="-122"/>
                        </a:rPr>
                        <a:t>借：银行存款、其他债权投资、其他权益工具投资等（公允价值）</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坏账准备</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投资收益（金融资产公允价值－债权账面价值，或贷记）</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贷：应收账款（账面余额）</a:t>
                      </a:r>
                    </a:p>
                  </a:txBody>
                  <a:tcPr marL="19050" marR="19050" marT="19050" marB="1905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宋体" panose="02010600030101010101" pitchFamily="2" charset="-122"/>
                          <a:ea typeface="宋体" panose="02010600030101010101" pitchFamily="2" charset="-122"/>
                          <a:cs typeface="宋体" panose="02010600030101010101" pitchFamily="2" charset="-122"/>
                        </a:rPr>
                        <a:t>清偿债务</a:t>
                      </a:r>
                      <a:r>
                        <a:rPr lang="en-US" sz="2000" b="1">
                          <a:latin typeface="宋体" panose="02010600030101010101" pitchFamily="2" charset="-122"/>
                          <a:ea typeface="宋体" panose="02010600030101010101" pitchFamily="2" charset="-122"/>
                          <a:cs typeface="宋体" panose="02010600030101010101" pitchFamily="2" charset="-122"/>
                        </a:rPr>
                        <a:t>账面价值</a:t>
                      </a:r>
                      <a:r>
                        <a:rPr lang="en-US" sz="2000" b="0">
                          <a:latin typeface="宋体" panose="02010600030101010101" pitchFamily="2" charset="-122"/>
                          <a:ea typeface="宋体" panose="02010600030101010101" pitchFamily="2" charset="-122"/>
                          <a:cs typeface="宋体" panose="02010600030101010101" pitchFamily="2" charset="-122"/>
                        </a:rPr>
                        <a:t>与偿债金融资产</a:t>
                      </a:r>
                      <a:r>
                        <a:rPr lang="en-US" sz="2000" b="1">
                          <a:latin typeface="宋体" panose="02010600030101010101" pitchFamily="2" charset="-122"/>
                          <a:ea typeface="宋体" panose="02010600030101010101" pitchFamily="2" charset="-122"/>
                          <a:cs typeface="宋体" panose="02010600030101010101" pitchFamily="2" charset="-122"/>
                        </a:rPr>
                        <a:t>账面价值</a:t>
                      </a:r>
                      <a:r>
                        <a:rPr lang="en-US" sz="2000" b="0">
                          <a:latin typeface="宋体" panose="02010600030101010101" pitchFamily="2" charset="-122"/>
                          <a:ea typeface="宋体" panose="02010600030101010101" pitchFamily="2" charset="-122"/>
                          <a:cs typeface="宋体" panose="02010600030101010101" pitchFamily="2" charset="-122"/>
                        </a:rPr>
                        <a:t>的差额，记入“</a:t>
                      </a:r>
                      <a:r>
                        <a:rPr lang="en-US" sz="2000" b="1">
                          <a:latin typeface="宋体" panose="02010600030101010101" pitchFamily="2" charset="-122"/>
                          <a:ea typeface="宋体" panose="02010600030101010101" pitchFamily="2" charset="-122"/>
                          <a:cs typeface="宋体" panose="02010600030101010101" pitchFamily="2" charset="-122"/>
                        </a:rPr>
                        <a:t>投资收益</a:t>
                      </a:r>
                      <a:r>
                        <a:rPr lang="en-US" sz="2000" b="0">
                          <a:latin typeface="宋体" panose="02010600030101010101" pitchFamily="2" charset="-122"/>
                          <a:ea typeface="宋体" panose="02010600030101010101" pitchFamily="2" charset="-122"/>
                          <a:cs typeface="宋体" panose="02010600030101010101" pitchFamily="2" charset="-122"/>
                        </a:rPr>
                        <a:t>”。偿债金融资产已计提减值准备的应同时结转已计提的减值准备。 </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借：应付账款（账面价值）</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贷：银行存款、其他债权投资、其他权益工具投资等（账面价值）</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投资收益（债务账面价值－金融资产账面价值）</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同时：</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借：其他综合收益</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贷：投资收益（其他债权投资）</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盈余公积、利润分配（其他权益工具投资）</a:t>
                      </a:r>
                    </a:p>
                  </a:txBody>
                  <a:tcPr marL="19050" marR="19050" marT="19050" marB="190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0" name="文本框 99"/>
          <p:cNvSpPr txBox="1"/>
          <p:nvPr/>
        </p:nvSpPr>
        <p:spPr>
          <a:xfrm>
            <a:off x="438150" y="1501140"/>
            <a:ext cx="10382250" cy="460375"/>
          </a:xfrm>
          <a:prstGeom prst="rect">
            <a:avLst/>
          </a:prstGeom>
          <a:noFill/>
          <a:ln w="9525">
            <a:noFill/>
          </a:ln>
        </p:spPr>
        <p:txBody>
          <a:bodyPr wrap="square">
            <a:spAutoFit/>
          </a:bodyPr>
          <a:lstStyle/>
          <a:p>
            <a:pPr indent="0"/>
            <a:r>
              <a:rPr lang="zh-CN" sz="2400" b="1">
                <a:ea typeface="宋体" panose="02010600030101010101" pitchFamily="2" charset="-122"/>
              </a:rPr>
              <a:t>（一）以金融资产清偿债务</a:t>
            </a:r>
            <a:r>
              <a:rPr lang="zh-CN" sz="2400" b="0">
                <a:ea typeface="宋体" panose="02010600030101010101" pitchFamily="2" charset="-122"/>
              </a:rPr>
              <a:t>（</a:t>
            </a:r>
            <a:r>
              <a:rPr lang="zh-CN" sz="2400" b="1">
                <a:ea typeface="宋体" panose="02010600030101010101" pitchFamily="2" charset="-122"/>
              </a:rPr>
              <a:t>包括单项或多项金融资产</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601980" y="1633855"/>
            <a:ext cx="10006965" cy="2861310"/>
          </a:xfrm>
          <a:prstGeom prst="rect">
            <a:avLst/>
          </a:prstGeom>
          <a:noFill/>
          <a:ln w="9525">
            <a:noFill/>
          </a:ln>
        </p:spPr>
        <p:txBody>
          <a:bodyPr wrap="square">
            <a:spAutoFit/>
          </a:bodyPr>
          <a:lstStyle/>
          <a:p>
            <a:pPr indent="0" fontAlgn="auto">
              <a:lnSpc>
                <a:spcPct val="150000"/>
              </a:lnSpc>
            </a:pPr>
            <a:r>
              <a:rPr lang="en-US" altLang="zh-CN" sz="2400" b="1">
                <a:ea typeface="宋体" panose="02010600030101010101" pitchFamily="2" charset="-122"/>
              </a:rPr>
              <a:t>         </a:t>
            </a:r>
            <a:r>
              <a:rPr lang="zh-CN" sz="2400" b="1">
                <a:ea typeface="宋体" panose="02010600030101010101" pitchFamily="2" charset="-122"/>
              </a:rPr>
              <a:t>解析</a:t>
            </a:r>
            <a:r>
              <a:rPr lang="zh-CN" sz="2400" b="0">
                <a:ea typeface="宋体" panose="02010600030101010101" pitchFamily="2" charset="-122"/>
              </a:rPr>
              <a:t>：</a:t>
            </a:r>
            <a:r>
              <a:rPr lang="zh-CN" sz="2400" b="1">
                <a:ea typeface="宋体" panose="02010600030101010101" pitchFamily="2" charset="-122"/>
              </a:rPr>
              <a:t>债权人</a:t>
            </a:r>
            <a:r>
              <a:rPr lang="zh-CN" sz="2400" b="0">
                <a:ea typeface="宋体" panose="02010600030101010101" pitchFamily="2" charset="-122"/>
              </a:rPr>
              <a:t>受让的金融资产</a:t>
            </a:r>
            <a:r>
              <a:rPr lang="zh-CN" sz="2400" b="1">
                <a:ea typeface="宋体" panose="02010600030101010101" pitchFamily="2" charset="-122"/>
              </a:rPr>
              <a:t>初始确认时</a:t>
            </a:r>
            <a:r>
              <a:rPr lang="zh-CN" sz="2400" b="0">
                <a:ea typeface="宋体" panose="02010600030101010101" pitchFamily="2" charset="-122"/>
              </a:rPr>
              <a:t>按</a:t>
            </a:r>
            <a:r>
              <a:rPr lang="zh-CN" sz="2400" b="1">
                <a:ea typeface="宋体" panose="02010600030101010101" pitchFamily="2" charset="-122"/>
              </a:rPr>
              <a:t>公允价值</a:t>
            </a:r>
            <a:r>
              <a:rPr lang="zh-CN" sz="2400" b="0">
                <a:ea typeface="宋体" panose="02010600030101010101" pitchFamily="2" charset="-122"/>
              </a:rPr>
              <a:t>计量。</a:t>
            </a:r>
            <a:r>
              <a:rPr lang="zh-CN" sz="2400" b="1">
                <a:ea typeface="宋体" panose="02010600030101010101" pitchFamily="2" charset="-122"/>
              </a:rPr>
              <a:t>债务人</a:t>
            </a:r>
            <a:r>
              <a:rPr lang="zh-CN" sz="2400" b="0">
                <a:ea typeface="宋体" panose="02010600030101010101" pitchFamily="2" charset="-122"/>
              </a:rPr>
              <a:t>偿债资产的公允价值极难获得且需要花费较大成本，因此按</a:t>
            </a:r>
            <a:r>
              <a:rPr lang="zh-CN" sz="2400" b="1">
                <a:ea typeface="宋体" panose="02010600030101010101" pitchFamily="2" charset="-122"/>
              </a:rPr>
              <a:t>账面价值</a:t>
            </a:r>
            <a:r>
              <a:rPr lang="zh-CN" sz="2400" b="0">
                <a:ea typeface="宋体" panose="02010600030101010101" pitchFamily="2" charset="-122"/>
              </a:rPr>
              <a:t>结转。</a:t>
            </a:r>
            <a:endParaRPr lang="zh-CN" sz="2400" b="1">
              <a:ea typeface="宋体" panose="02010600030101010101" pitchFamily="2" charset="-122"/>
            </a:endParaRPr>
          </a:p>
          <a:p>
            <a:pPr indent="0" fontAlgn="auto">
              <a:lnSpc>
                <a:spcPct val="150000"/>
              </a:lnSpc>
            </a:pPr>
            <a:r>
              <a:rPr lang="en-US" altLang="zh-CN" sz="2400" b="1">
                <a:ea typeface="宋体" panose="02010600030101010101" pitchFamily="2" charset="-122"/>
              </a:rPr>
              <a:t>         </a:t>
            </a:r>
            <a:r>
              <a:rPr lang="zh-CN" sz="2400" b="1">
                <a:ea typeface="宋体" panose="02010600030101010101" pitchFamily="2" charset="-122"/>
              </a:rPr>
              <a:t>提示</a:t>
            </a:r>
            <a:r>
              <a:rPr lang="zh-CN" sz="2400" b="0">
                <a:ea typeface="宋体" panose="02010600030101010101" pitchFamily="2" charset="-122"/>
              </a:rPr>
              <a:t>：</a:t>
            </a:r>
            <a:r>
              <a:rPr lang="zh-CN" sz="2400" b="1">
                <a:ea typeface="宋体" panose="02010600030101010101" pitchFamily="2" charset="-122"/>
              </a:rPr>
              <a:t>其他权益工具投资</a:t>
            </a:r>
            <a:r>
              <a:rPr lang="zh-CN" sz="2400" b="0">
                <a:ea typeface="宋体" panose="02010600030101010101" pitchFamily="2" charset="-122"/>
              </a:rPr>
              <a:t>偿债，遵循债务重组准则，差额记入</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投资收益</a:t>
            </a:r>
            <a:r>
              <a:rPr lang="zh-CN" sz="2400" b="0">
                <a:ea typeface="宋体" panose="02010600030101010101" pitchFamily="2" charset="-122"/>
              </a:rPr>
              <a:t>”。</a:t>
            </a:r>
            <a:r>
              <a:rPr lang="zh-CN" sz="2400" b="1">
                <a:ea typeface="宋体" panose="02010600030101010101" pitchFamily="2" charset="-122"/>
              </a:rPr>
              <a:t>其他权益工具投资</a:t>
            </a:r>
            <a:r>
              <a:rPr lang="zh-CN" sz="2400" b="0">
                <a:ea typeface="宋体" panose="02010600030101010101" pitchFamily="2" charset="-122"/>
              </a:rPr>
              <a:t>产生的其他综合收益转入</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盈余公积</a:t>
            </a:r>
            <a:r>
              <a:rPr lang="zh-CN" sz="2400" b="0">
                <a:ea typeface="宋体" panose="02010600030101010101" pitchFamily="2" charset="-122"/>
              </a:rPr>
              <a:t>”、“</a:t>
            </a:r>
            <a:r>
              <a:rPr lang="zh-CN" sz="2400" b="1">
                <a:ea typeface="宋体" panose="02010600030101010101" pitchFamily="2" charset="-122"/>
              </a:rPr>
              <a:t>利润分配</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400050" y="614045"/>
            <a:ext cx="10512425" cy="5631180"/>
          </a:xfrm>
          <a:prstGeom prst="rect">
            <a:avLst/>
          </a:prstGeom>
          <a:noFill/>
          <a:ln w="9525">
            <a:noFill/>
          </a:ln>
        </p:spPr>
        <p:txBody>
          <a:bodyPr wrap="square">
            <a:spAutoFit/>
          </a:bodyPr>
          <a:lstStyle/>
          <a:p>
            <a:pPr indent="0" fontAlgn="auto">
              <a:lnSpc>
                <a:spcPct val="150000"/>
              </a:lnSpc>
            </a:pPr>
            <a:r>
              <a:rPr lang="zh-CN" sz="1050" b="0">
                <a:ea typeface="宋体" panose="02010600030101010101" pitchFamily="2" charset="-122"/>
              </a:rPr>
              <a:t>　</a:t>
            </a:r>
            <a:r>
              <a:rPr lang="zh-CN" sz="2400" b="0">
                <a:ea typeface="宋体" panose="02010600030101010101" pitchFamily="2" charset="-122"/>
              </a:rPr>
              <a:t>【例】</a:t>
            </a:r>
            <a:r>
              <a:rPr lang="en-US" sz="2400" b="0">
                <a:latin typeface="宋体" panose="02010600030101010101" pitchFamily="2" charset="-122"/>
                <a:ea typeface="宋体" panose="02010600030101010101" pitchFamily="2" charset="-122"/>
              </a:rPr>
              <a:t>20</a:t>
            </a:r>
            <a:r>
              <a:rPr lang="zh-CN" sz="2400" b="0">
                <a:ea typeface="宋体" panose="02010600030101010101" pitchFamily="2" charset="-122"/>
              </a:rPr>
              <a:t>22年6月6日，甲公司向乙公司销售商品一批，应收乙公司款项的入账金额为100万元。甲公司将该应收款项分类为</a:t>
            </a:r>
            <a:r>
              <a:rPr lang="zh-CN" sz="2400" b="1">
                <a:ea typeface="宋体" panose="02010600030101010101" pitchFamily="2" charset="-122"/>
              </a:rPr>
              <a:t>以摊余成本计量的金融资产</a:t>
            </a:r>
            <a:r>
              <a:rPr lang="zh-CN" sz="2400" b="0">
                <a:ea typeface="宋体" panose="02010600030101010101" pitchFamily="2" charset="-122"/>
              </a:rPr>
              <a:t>。乙公司将该应付账款分类为以摊余成本计量的金融负债。</a:t>
            </a:r>
            <a:r>
              <a:rPr lang="en-US" sz="2400" b="1">
                <a:latin typeface="宋体" panose="02010600030101010101" pitchFamily="2" charset="-122"/>
                <a:ea typeface="宋体" panose="02010600030101010101" pitchFamily="2" charset="-122"/>
              </a:rPr>
              <a:t>20</a:t>
            </a:r>
            <a:r>
              <a:rPr lang="zh-CN" sz="2400" b="1">
                <a:ea typeface="宋体" panose="02010600030101010101" pitchFamily="2" charset="-122"/>
              </a:rPr>
              <a:t>22年8月8日，双方签订债务重组合同（合同生效日）</a:t>
            </a:r>
            <a:r>
              <a:rPr lang="zh-CN" sz="2400" b="0">
                <a:ea typeface="宋体" panose="02010600030101010101" pitchFamily="2" charset="-122"/>
              </a:rPr>
              <a:t>，乙公司以一项作为</a:t>
            </a:r>
            <a:r>
              <a:rPr lang="zh-CN" sz="2400" b="1">
                <a:ea typeface="宋体" panose="02010600030101010101" pitchFamily="2" charset="-122"/>
              </a:rPr>
              <a:t>交易性金融资产</a:t>
            </a:r>
            <a:r>
              <a:rPr lang="zh-CN" sz="2400" b="0">
                <a:ea typeface="宋体" panose="02010600030101010101" pitchFamily="2" charset="-122"/>
              </a:rPr>
              <a:t>核算的股权工具偿还该欠款。当日，该交易性金融资产的账面价值90万元（其中成本69.4万元，公允价值变动20.6万元）。</a:t>
            </a:r>
            <a:r>
              <a:rPr lang="en-US" sz="2400" b="1">
                <a:latin typeface="宋体" panose="02010600030101010101" pitchFamily="2" charset="-122"/>
                <a:ea typeface="宋体" panose="02010600030101010101" pitchFamily="2" charset="-122"/>
              </a:rPr>
              <a:t>20</a:t>
            </a:r>
            <a:r>
              <a:rPr lang="zh-CN" sz="2400" b="1">
                <a:ea typeface="宋体" panose="02010600030101010101" pitchFamily="2" charset="-122"/>
              </a:rPr>
              <a:t>22年10月8日，双方办理完成股权转让手续（债权债务终止确认日）</a:t>
            </a:r>
            <a:r>
              <a:rPr lang="zh-CN" sz="2400" b="0">
                <a:ea typeface="宋体" panose="02010600030101010101" pitchFamily="2" charset="-122"/>
              </a:rPr>
              <a:t>，当日交易性金融资产的</a:t>
            </a:r>
            <a:r>
              <a:rPr lang="zh-CN" sz="2400" b="1">
                <a:ea typeface="宋体" panose="02010600030101010101" pitchFamily="2" charset="-122"/>
              </a:rPr>
              <a:t>公允价值</a:t>
            </a:r>
            <a:r>
              <a:rPr lang="zh-CN" sz="2400" b="0">
                <a:ea typeface="宋体" panose="02010600030101010101" pitchFamily="2" charset="-122"/>
              </a:rPr>
              <a:t>为80万元，甲公司为取得该股权投资支付</a:t>
            </a:r>
            <a:r>
              <a:rPr lang="zh-CN" sz="2400" b="1">
                <a:ea typeface="宋体" panose="02010600030101010101" pitchFamily="2" charset="-122"/>
              </a:rPr>
              <a:t>交易费用4万元</a:t>
            </a:r>
            <a:r>
              <a:rPr lang="zh-CN" sz="2400" b="0">
                <a:ea typeface="宋体" panose="02010600030101010101" pitchFamily="2" charset="-122"/>
              </a:rPr>
              <a:t>（</a:t>
            </a:r>
            <a:r>
              <a:rPr lang="zh-CN" sz="2400" b="1">
                <a:ea typeface="宋体" panose="02010600030101010101" pitchFamily="2" charset="-122"/>
              </a:rPr>
              <a:t>冲减投资收益</a:t>
            </a:r>
            <a:r>
              <a:rPr lang="zh-CN" sz="2400" b="0">
                <a:ea typeface="宋体" panose="02010600030101010101" pitchFamily="2" charset="-122"/>
              </a:rPr>
              <a:t>），</a:t>
            </a:r>
            <a:r>
              <a:rPr lang="zh-CN" sz="2400" b="1">
                <a:ea typeface="宋体" panose="02010600030101010101" pitchFamily="2" charset="-122"/>
              </a:rPr>
              <a:t>取得后仍作为交易性金融资产</a:t>
            </a:r>
            <a:r>
              <a:rPr lang="zh-CN" sz="2400" b="0">
                <a:ea typeface="宋体" panose="02010600030101010101" pitchFamily="2" charset="-122"/>
              </a:rPr>
              <a:t>核算。甲公司应收款项已计提坏账准备10万元，乙公司应付款项的账面价值仍为100万元。</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414020" y="387985"/>
            <a:ext cx="11031855" cy="618553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endParaRPr lang="zh-CN" sz="2400" b="1">
              <a:solidFill>
                <a:srgbClr val="333333"/>
              </a:solidFill>
              <a:ea typeface="宋体" panose="02010600030101010101" pitchFamily="2" charset="-122"/>
            </a:endParaRPr>
          </a:p>
          <a:p>
            <a:pPr indent="0" fontAlgn="auto">
              <a:lnSpc>
                <a:spcPct val="150000"/>
              </a:lnSpc>
            </a:pPr>
            <a:r>
              <a:rPr lang="zh-CN" sz="2400" b="1">
                <a:solidFill>
                  <a:srgbClr val="333333"/>
                </a:solidFill>
                <a:ea typeface="宋体" panose="02010600030101010101" pitchFamily="2" charset="-122"/>
              </a:rPr>
              <a:t>甲公司（债权人）</a:t>
            </a:r>
            <a:r>
              <a:rPr lang="zh-CN" sz="2400" b="0">
                <a:solidFill>
                  <a:srgbClr val="333333"/>
                </a:solidFill>
                <a:ea typeface="宋体" panose="02010600030101010101" pitchFamily="2" charset="-122"/>
              </a:rPr>
              <a:t>：</a:t>
            </a:r>
          </a:p>
          <a:p>
            <a:pPr indent="0" fontAlgn="auto">
              <a:lnSpc>
                <a:spcPct val="150000"/>
              </a:lnSpc>
            </a:pPr>
            <a:r>
              <a:rPr lang="zh-CN" sz="2400" b="0">
                <a:solidFill>
                  <a:srgbClr val="333333"/>
                </a:solidFill>
                <a:ea typeface="宋体" panose="02010600030101010101" pitchFamily="2" charset="-122"/>
              </a:rPr>
              <a:t>借：交易性金融资产　80（</a:t>
            </a:r>
            <a:r>
              <a:rPr lang="zh-CN" sz="2400" b="1">
                <a:solidFill>
                  <a:srgbClr val="333333"/>
                </a:solidFill>
                <a:ea typeface="宋体" panose="02010600030101010101" pitchFamily="2" charset="-122"/>
              </a:rPr>
              <a:t>债权终止确认日</a:t>
            </a:r>
            <a:r>
              <a:rPr lang="zh-CN" sz="2400" b="0">
                <a:solidFill>
                  <a:srgbClr val="333333"/>
                </a:solidFill>
                <a:ea typeface="宋体" panose="02010600030101010101" pitchFamily="2" charset="-122"/>
              </a:rPr>
              <a:t>公允价值）　　　　</a:t>
            </a:r>
          </a:p>
          <a:p>
            <a:pPr indent="0" fontAlgn="auto">
              <a:lnSpc>
                <a:spcPct val="150000"/>
              </a:lnSpc>
            </a:pP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坏账准备　　　　</a:t>
            </a:r>
            <a:r>
              <a:rPr lang="en-US" sz="2400" b="0">
                <a:solidFill>
                  <a:srgbClr val="333333"/>
                </a:solidFill>
                <a:latin typeface="宋体" panose="02010600030101010101" pitchFamily="2" charset="-122"/>
                <a:ea typeface="宋体" panose="02010600030101010101" pitchFamily="2" charset="-122"/>
              </a:rPr>
              <a:t>10</a:t>
            </a:r>
            <a:r>
              <a:rPr lang="zh-CN" sz="2400" b="0">
                <a:solidFill>
                  <a:srgbClr val="333333"/>
                </a:solidFill>
                <a:ea typeface="宋体" panose="02010600030101010101" pitchFamily="2" charset="-122"/>
              </a:rPr>
              <a:t>　　　　</a:t>
            </a:r>
          </a:p>
          <a:p>
            <a:pPr indent="0" fontAlgn="auto">
              <a:lnSpc>
                <a:spcPct val="150000"/>
              </a:lnSpc>
            </a:pPr>
            <a:r>
              <a:rPr lang="en-US" altLang="zh-CN" sz="2400" b="1">
                <a:solidFill>
                  <a:srgbClr val="333333"/>
                </a:solidFill>
                <a:ea typeface="宋体" panose="02010600030101010101" pitchFamily="2" charset="-122"/>
              </a:rPr>
              <a:t>         </a:t>
            </a:r>
            <a:r>
              <a:rPr lang="zh-CN" sz="2400" b="1">
                <a:solidFill>
                  <a:srgbClr val="333333"/>
                </a:solidFill>
                <a:ea typeface="宋体" panose="02010600030101010101" pitchFamily="2" charset="-122"/>
              </a:rPr>
              <a:t>投资收益</a:t>
            </a:r>
            <a:r>
              <a:rPr lang="zh-CN" sz="2400" b="0">
                <a:solidFill>
                  <a:srgbClr val="333333"/>
                </a:solidFill>
                <a:ea typeface="宋体" panose="02010600030101010101" pitchFamily="2" charset="-122"/>
              </a:rPr>
              <a:t>　　　　14　[80－（100－10）－4]　　　　</a:t>
            </a:r>
          </a:p>
          <a:p>
            <a:pPr indent="0" fontAlgn="auto">
              <a:lnSpc>
                <a:spcPct val="150000"/>
              </a:lnSpc>
            </a:pPr>
            <a:r>
              <a:rPr lang="zh-CN" sz="2400" b="0">
                <a:solidFill>
                  <a:srgbClr val="333333"/>
                </a:solidFill>
                <a:ea typeface="宋体" panose="02010600030101010101" pitchFamily="2" charset="-122"/>
              </a:rPr>
              <a:t>贷：应收账款　　</a:t>
            </a:r>
            <a:r>
              <a:rPr lang="en-US" sz="2400" b="0">
                <a:solidFill>
                  <a:srgbClr val="333333"/>
                </a:solidFill>
                <a:latin typeface="宋体" panose="02010600030101010101" pitchFamily="2" charset="-122"/>
                <a:ea typeface="宋体" panose="02010600030101010101" pitchFamily="2" charset="-122"/>
              </a:rPr>
              <a:t> </a:t>
            </a:r>
            <a:r>
              <a:rPr lang="zh-CN" sz="2400" b="0">
                <a:solidFill>
                  <a:srgbClr val="333333"/>
                </a:solidFill>
                <a:ea typeface="宋体" panose="02010600030101010101" pitchFamily="2" charset="-122"/>
              </a:rPr>
              <a:t>　</a:t>
            </a:r>
            <a:r>
              <a:rPr lang="en-US" sz="2400" b="0">
                <a:solidFill>
                  <a:srgbClr val="333333"/>
                </a:solidFill>
                <a:latin typeface="宋体" panose="02010600030101010101" pitchFamily="2" charset="-122"/>
                <a:ea typeface="宋体" panose="02010600030101010101" pitchFamily="2" charset="-122"/>
              </a:rPr>
              <a:t>100</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银行存款　　　</a:t>
            </a:r>
            <a:r>
              <a:rPr lang="en-US" sz="2400" b="0">
                <a:solidFill>
                  <a:srgbClr val="333333"/>
                </a:solidFill>
                <a:latin typeface="宋体" panose="02010600030101010101" pitchFamily="2" charset="-122"/>
                <a:ea typeface="宋体" panose="02010600030101010101" pitchFamily="2" charset="-122"/>
              </a:rPr>
              <a:t> </a:t>
            </a:r>
            <a:r>
              <a:rPr lang="zh-CN" sz="2400" b="0">
                <a:solidFill>
                  <a:srgbClr val="333333"/>
                </a:solidFill>
                <a:ea typeface="宋体" panose="02010600030101010101" pitchFamily="2" charset="-122"/>
              </a:rPr>
              <a:t>　</a:t>
            </a:r>
            <a:r>
              <a:rPr lang="en-US" sz="2400" b="0">
                <a:solidFill>
                  <a:srgbClr val="333333"/>
                </a:solidFill>
                <a:latin typeface="宋体" panose="02010600030101010101" pitchFamily="2" charset="-122"/>
                <a:ea typeface="宋体" panose="02010600030101010101" pitchFamily="2" charset="-122"/>
              </a:rPr>
              <a:t>4</a:t>
            </a:r>
            <a:endParaRPr lang="zh-CN" sz="2400" b="1">
              <a:solidFill>
                <a:srgbClr val="333333"/>
              </a:solidFill>
              <a:ea typeface="宋体" panose="02010600030101010101" pitchFamily="2" charset="-122"/>
            </a:endParaRPr>
          </a:p>
          <a:p>
            <a:pPr indent="0" fontAlgn="auto">
              <a:lnSpc>
                <a:spcPct val="150000"/>
              </a:lnSpc>
            </a:pPr>
            <a:r>
              <a:rPr lang="zh-CN" sz="2400" b="1">
                <a:solidFill>
                  <a:srgbClr val="333333"/>
                </a:solidFill>
                <a:ea typeface="宋体" panose="02010600030101010101" pitchFamily="2" charset="-122"/>
              </a:rPr>
              <a:t>乙公司（债务人）</a:t>
            </a:r>
            <a:r>
              <a:rPr lang="zh-CN" sz="2400" b="0">
                <a:solidFill>
                  <a:srgbClr val="333333"/>
                </a:solidFill>
                <a:ea typeface="宋体" panose="02010600030101010101" pitchFamily="2" charset="-122"/>
              </a:rPr>
              <a:t>：</a:t>
            </a:r>
          </a:p>
          <a:p>
            <a:pPr indent="0" fontAlgn="auto">
              <a:lnSpc>
                <a:spcPct val="150000"/>
              </a:lnSpc>
            </a:pPr>
            <a:r>
              <a:rPr lang="zh-CN" sz="2400" b="0">
                <a:solidFill>
                  <a:srgbClr val="333333"/>
                </a:solidFill>
                <a:ea typeface="宋体" panose="02010600030101010101" pitchFamily="2" charset="-122"/>
              </a:rPr>
              <a:t>借：应付账款　　　　　100（账面价值）　　　　</a:t>
            </a:r>
          </a:p>
          <a:p>
            <a:pPr indent="0" fontAlgn="auto">
              <a:lnSpc>
                <a:spcPct val="150000"/>
              </a:lnSpc>
            </a:pP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贷：交易性金融资产　　</a:t>
            </a:r>
            <a:r>
              <a:rPr lang="en-US" sz="2400" b="0">
                <a:solidFill>
                  <a:srgbClr val="333333"/>
                </a:solidFill>
                <a:latin typeface="宋体" panose="02010600030101010101" pitchFamily="2" charset="-122"/>
                <a:ea typeface="宋体" panose="02010600030101010101" pitchFamily="2" charset="-122"/>
              </a:rPr>
              <a:t> </a:t>
            </a:r>
            <a:r>
              <a:rPr lang="zh-CN" sz="2400" b="0">
                <a:solidFill>
                  <a:srgbClr val="333333"/>
                </a:solidFill>
                <a:ea typeface="宋体" panose="02010600030101010101" pitchFamily="2" charset="-122"/>
              </a:rPr>
              <a:t>90（账面价值）　　　　　　　　　　</a:t>
            </a:r>
          </a:p>
          <a:p>
            <a:pPr indent="0" fontAlgn="auto">
              <a:lnSpc>
                <a:spcPct val="150000"/>
              </a:lnSpc>
            </a:pPr>
            <a:r>
              <a:rPr lang="en-US" altLang="zh-CN" sz="2400" b="1">
                <a:solidFill>
                  <a:srgbClr val="333333"/>
                </a:solidFill>
                <a:ea typeface="宋体" panose="02010600030101010101" pitchFamily="2" charset="-122"/>
              </a:rPr>
              <a:t>                </a:t>
            </a:r>
            <a:r>
              <a:rPr lang="zh-CN" sz="2400" b="1">
                <a:solidFill>
                  <a:srgbClr val="333333"/>
                </a:solidFill>
                <a:ea typeface="宋体" panose="02010600030101010101" pitchFamily="2" charset="-122"/>
              </a:rPr>
              <a:t>投资收益</a:t>
            </a:r>
            <a:r>
              <a:rPr lang="zh-CN" sz="2400" b="0">
                <a:solidFill>
                  <a:srgbClr val="333333"/>
                </a:solidFill>
                <a:ea typeface="宋体" panose="02010600030101010101" pitchFamily="2" charset="-122"/>
              </a:rPr>
              <a:t>　　　　</a:t>
            </a:r>
            <a:r>
              <a:rPr lang="en-US" sz="2400" b="0">
                <a:solidFill>
                  <a:srgbClr val="333333"/>
                </a:solidFill>
                <a:latin typeface="宋体" panose="02010600030101010101" pitchFamily="2" charset="-122"/>
                <a:ea typeface="宋体" panose="02010600030101010101" pitchFamily="2" charset="-122"/>
              </a:rPr>
              <a:t> </a:t>
            </a:r>
            <a:r>
              <a:rPr lang="zh-CN" sz="2400" b="0">
                <a:solidFill>
                  <a:srgbClr val="333333"/>
                </a:solidFill>
                <a:ea typeface="宋体" panose="02010600030101010101" pitchFamily="2" charset="-122"/>
              </a:rPr>
              <a:t>　10（差额）</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26695" y="233045"/>
            <a:ext cx="10758170" cy="460375"/>
          </a:xfrm>
          <a:prstGeom prst="rect">
            <a:avLst/>
          </a:prstGeom>
          <a:noFill/>
          <a:ln w="9525">
            <a:noFill/>
          </a:ln>
        </p:spPr>
        <p:txBody>
          <a:bodyPr wrap="square">
            <a:spAutoFit/>
          </a:bodyPr>
          <a:lstStyle/>
          <a:p>
            <a:pPr indent="0"/>
            <a:r>
              <a:rPr lang="zh-CN" sz="2400" b="1">
                <a:ea typeface="宋体" panose="02010600030101010101" pitchFamily="2" charset="-122"/>
              </a:rPr>
              <a:t>（二）以非金融资产清偿债务</a:t>
            </a:r>
            <a:r>
              <a:rPr lang="zh-CN" sz="2400" b="0">
                <a:ea typeface="宋体" panose="02010600030101010101" pitchFamily="2" charset="-122"/>
              </a:rPr>
              <a:t>（</a:t>
            </a:r>
            <a:r>
              <a:rPr lang="zh-CN" sz="2400" b="1">
                <a:ea typeface="宋体" panose="02010600030101010101" pitchFamily="2" charset="-122"/>
              </a:rPr>
              <a:t>包括单项或多项非金融资产</a:t>
            </a:r>
            <a:r>
              <a:rPr lang="zh-CN" sz="2400" b="0">
                <a:ea typeface="宋体" panose="02010600030101010101" pitchFamily="2" charset="-122"/>
              </a:rPr>
              <a:t>）</a:t>
            </a:r>
            <a:endParaRPr lang="zh-CN" altLang="en-US" sz="2400"/>
          </a:p>
        </p:txBody>
      </p:sp>
      <p:graphicFrame>
        <p:nvGraphicFramePr>
          <p:cNvPr id="4" name="表格 3"/>
          <p:cNvGraphicFramePr/>
          <p:nvPr>
            <p:custDataLst>
              <p:tags r:id="rId1"/>
            </p:custDataLst>
          </p:nvPr>
        </p:nvGraphicFramePr>
        <p:xfrm>
          <a:off x="553085" y="788670"/>
          <a:ext cx="11560810" cy="5823585"/>
        </p:xfrm>
        <a:graphic>
          <a:graphicData uri="http://schemas.openxmlformats.org/drawingml/2006/table">
            <a:tbl>
              <a:tblPr firstRow="1" bandRow="1">
                <a:tableStyleId>{5940675A-B579-460E-94D1-54222C63F5DA}</a:tableStyleId>
              </a:tblPr>
              <a:tblGrid>
                <a:gridCol w="4220845">
                  <a:extLst>
                    <a:ext uri="{9D8B030D-6E8A-4147-A177-3AD203B41FA5}">
                      <a16:colId xmlns:a16="http://schemas.microsoft.com/office/drawing/2014/main" val="20000"/>
                    </a:ext>
                  </a:extLst>
                </a:gridCol>
                <a:gridCol w="7339965">
                  <a:extLst>
                    <a:ext uri="{9D8B030D-6E8A-4147-A177-3AD203B41FA5}">
                      <a16:colId xmlns:a16="http://schemas.microsoft.com/office/drawing/2014/main" val="20001"/>
                    </a:ext>
                  </a:extLst>
                </a:gridCol>
              </a:tblGrid>
              <a:tr h="342900">
                <a:tc>
                  <a:txBody>
                    <a:bodyPr/>
                    <a:lstStyle/>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债权人的会计处理</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19050" marR="19050" marT="19050" marB="190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债务人的会计处理</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19050" marR="19050" marT="19050" marB="190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80685">
                <a:tc>
                  <a:txBody>
                    <a:bodyPr/>
                    <a:lstStyle/>
                    <a:p>
                      <a:pPr indent="0">
                        <a:buNone/>
                      </a:pPr>
                      <a:r>
                        <a:rPr lang="en-US" sz="2000">
                          <a:latin typeface="宋体" panose="02010600030101010101" pitchFamily="2" charset="-122"/>
                          <a:ea typeface="宋体" panose="02010600030101010101" pitchFamily="2" charset="-122"/>
                          <a:cs typeface="宋体" panose="02010600030101010101" pitchFamily="2" charset="-122"/>
                        </a:rPr>
                        <a:t>（1）非金融资产入账价值＝放弃债权的公允价值＋使该资产达到当前位置和状态所发生的税金、运输费、装卸费、保险费等。</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（2）放弃债权的公允价值与其账面价值之间的差额，记入“投资收益”。</a:t>
                      </a:r>
                    </a:p>
                    <a:p>
                      <a:pPr indent="0">
                        <a:buNone/>
                      </a:pPr>
                      <a:endParaRPr lang="en-US" sz="200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a:latin typeface="宋体" panose="02010600030101010101" pitchFamily="2" charset="-122"/>
                          <a:ea typeface="宋体" panose="02010600030101010101" pitchFamily="2" charset="-122"/>
                          <a:cs typeface="宋体" panose="02010600030101010101" pitchFamily="2" charset="-122"/>
                        </a:rPr>
                        <a:t>借：库存商品、固定资产等（放弃债权公允价值＋相关税费）</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坏账准备</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投资收益（放弃债权公允价值与账面价值之间的差额，或贷记）</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贷：应收账款</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银行存款（相关税费）</a:t>
                      </a:r>
                    </a:p>
                  </a:txBody>
                  <a:tcPr marL="19050" marR="19050" marT="19050" marB="1905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a:latin typeface="宋体" panose="02010600030101010101" pitchFamily="2" charset="-122"/>
                          <a:ea typeface="宋体" panose="02010600030101010101" pitchFamily="2" charset="-122"/>
                          <a:cs typeface="宋体" panose="02010600030101010101" pitchFamily="2" charset="-122"/>
                        </a:rPr>
                        <a:t>（1）不需要区分资产处置损益和债务重组损益，也不需要区分不同资产的处置损益。清偿债务账面价值与转让资产账面价值之间的差额，记入“其他收益—债务重组收益”，转让资产已计提减值准备的应同时结转已计提的减值准备。</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（2）债务人以日常活动产出的商品或服务清偿债务的，应将清偿债务账面价值与存货等相关资产账面价值之间的差额，记入“其他收益—债务重组收益”。（非日常活动，不作为存货销售处理）</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3）债务人以包含非金融资产的处置组清偿债务的，应将清偿债务和处置组中负债的账面价值之和，与处置组中资产的账面价值之间的差额，记入“其他收益—债务重组收益”。处置组中的资产已计提减值准备的应同时结转已计提的减值准备。</a:t>
                      </a:r>
                    </a:p>
                    <a:p>
                      <a:pPr indent="0">
                        <a:buNone/>
                      </a:pPr>
                      <a:endParaRPr lang="en-US" sz="200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a:latin typeface="宋体" panose="02010600030101010101" pitchFamily="2" charset="-122"/>
                          <a:ea typeface="宋体" panose="02010600030101010101" pitchFamily="2" charset="-122"/>
                          <a:cs typeface="宋体" panose="02010600030101010101" pitchFamily="2" charset="-122"/>
                        </a:rPr>
                        <a:t>借：应付账款（账面价值）</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贷：库存商品、无形资产、固定资产清理（账面价值）</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其他收益—债务重组收益（清偿债务账面价值与转让资产账面价值的差额）</a:t>
                      </a:r>
                    </a:p>
                    <a:p>
                      <a:pPr indent="0">
                        <a:buNone/>
                      </a:pPr>
                      <a:endParaRPr lang="en-US" sz="200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2000">
                        <a:latin typeface="宋体" panose="02010600030101010101" pitchFamily="2" charset="-122"/>
                        <a:ea typeface="宋体" panose="02010600030101010101" pitchFamily="2" charset="-122"/>
                        <a:cs typeface="宋体" panose="02010600030101010101" pitchFamily="2" charset="-122"/>
                      </a:endParaRPr>
                    </a:p>
                  </a:txBody>
                  <a:tcPr marL="19050" marR="19050" marT="19050" marB="190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48285" y="276225"/>
            <a:ext cx="11685270" cy="452310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【例】下列关于客户是否有权</a:t>
            </a:r>
            <a:r>
              <a:rPr lang="zh-CN" sz="2400" b="1">
                <a:ea typeface="宋体" panose="02010600030101010101" pitchFamily="2" charset="-122"/>
              </a:rPr>
              <a:t>主导资产的使用</a:t>
            </a:r>
            <a:r>
              <a:rPr lang="zh-CN" sz="2400" b="0">
                <a:ea typeface="宋体" panose="02010600030101010101" pitchFamily="2" charset="-122"/>
              </a:rPr>
              <a:t>，表述正确的有（　）。</a:t>
            </a:r>
          </a:p>
          <a:p>
            <a:pPr indent="0" fontAlgn="auto">
              <a:lnSpc>
                <a:spcPct val="150000"/>
              </a:lnSpc>
            </a:pPr>
            <a:r>
              <a:rPr lang="zh-CN" sz="2400" b="0">
                <a:ea typeface="宋体" panose="02010600030101010101" pitchFamily="2" charset="-122"/>
              </a:rPr>
              <a:t>　　A.甲公司（客户）与乙公司（供应方）签订了购买</a:t>
            </a:r>
            <a:r>
              <a:rPr lang="zh-CN" sz="2400" b="1">
                <a:ea typeface="宋体" panose="02010600030101010101" pitchFamily="2" charset="-122"/>
              </a:rPr>
              <a:t>某一新太阳能电厂30年生产的全部电力</a:t>
            </a:r>
            <a:r>
              <a:rPr lang="zh-CN" sz="2400" b="0">
                <a:ea typeface="宋体" panose="02010600030101010101" pitchFamily="2" charset="-122"/>
              </a:rPr>
              <a:t>的合同。</a:t>
            </a:r>
            <a:r>
              <a:rPr lang="zh-CN" sz="2400" b="1">
                <a:ea typeface="宋体" panose="02010600030101010101" pitchFamily="2" charset="-122"/>
              </a:rPr>
              <a:t>合同明确指定</a:t>
            </a:r>
            <a:r>
              <a:rPr lang="zh-CN" sz="2400" b="0">
                <a:ea typeface="宋体" panose="02010600030101010101" pitchFamily="2" charset="-122"/>
              </a:rPr>
              <a:t>了太阳能电厂，且乙公司</a:t>
            </a:r>
            <a:r>
              <a:rPr lang="zh-CN" sz="2400" b="1">
                <a:ea typeface="宋体" panose="02010600030101010101" pitchFamily="2" charset="-122"/>
              </a:rPr>
              <a:t>没有替换权</a:t>
            </a:r>
            <a:r>
              <a:rPr lang="zh-CN" sz="2400" b="0">
                <a:ea typeface="宋体" panose="02010600030101010101" pitchFamily="2" charset="-122"/>
              </a:rPr>
              <a:t>。太阳能电厂的产权归乙公司所有，乙公司不能通过其他电厂向甲公司供电。太阳能电厂在建造之前</a:t>
            </a:r>
            <a:r>
              <a:rPr lang="zh-CN" sz="2400" b="1">
                <a:ea typeface="宋体" panose="02010600030101010101" pitchFamily="2" charset="-122"/>
              </a:rPr>
              <a:t>由甲公司设计</a:t>
            </a:r>
            <a:r>
              <a:rPr lang="zh-CN" sz="2400" b="0">
                <a:ea typeface="宋体" panose="02010600030101010101" pitchFamily="2" charset="-122"/>
              </a:rPr>
              <a:t>，甲公司聘请了太阳能专家协助其确定太阳能电厂的选址和设备工程。乙公司负责按照甲公司的设计建造太阳能电厂，并负责电厂的运行和维护。关于是否发电、发电时间和发电量无需再进行决策，该项资产在设计时已经预先确定了这些决策。因此，</a:t>
            </a:r>
            <a:r>
              <a:rPr lang="zh-CN" sz="2400" b="1">
                <a:ea typeface="宋体" panose="02010600030101010101" pitchFamily="2" charset="-122"/>
              </a:rPr>
              <a:t>甲公司有权主导太阳能电厂的使用</a:t>
            </a:r>
            <a:r>
              <a:rPr lang="zh-CN" sz="2400" b="0">
                <a:ea typeface="宋体" panose="02010600030101010101" pitchFamily="2" charset="-122"/>
              </a:rPr>
              <a:t>（</a:t>
            </a:r>
            <a:r>
              <a:rPr lang="zh-CN" sz="2400" b="1">
                <a:ea typeface="宋体" panose="02010600030101010101" pitchFamily="2" charset="-122"/>
              </a:rPr>
              <a:t>客户设计</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1322070" y="1431925"/>
            <a:ext cx="10310495" cy="2861310"/>
          </a:xfrm>
          <a:prstGeom prst="rect">
            <a:avLst/>
          </a:prstGeom>
          <a:noFill/>
          <a:ln w="9525">
            <a:noFill/>
          </a:ln>
        </p:spPr>
        <p:txBody>
          <a:bodyPr wrap="square">
            <a:spAutoFit/>
          </a:bodyPr>
          <a:lstStyle/>
          <a:p>
            <a:pPr indent="266700" fontAlgn="auto">
              <a:lnSpc>
                <a:spcPct val="150000"/>
              </a:lnSpc>
            </a:pPr>
            <a:r>
              <a:rPr lang="en-US" altLang="zh-CN" sz="2400" b="1">
                <a:ea typeface="宋体" panose="02010600030101010101" pitchFamily="2" charset="-122"/>
              </a:rPr>
              <a:t>     </a:t>
            </a:r>
            <a:r>
              <a:rPr lang="zh-CN" sz="2400" b="1">
                <a:ea typeface="宋体" panose="02010600030101010101" pitchFamily="2" charset="-122"/>
              </a:rPr>
              <a:t>解析</a:t>
            </a:r>
            <a:r>
              <a:rPr lang="en-US" sz="2400" b="1">
                <a:latin typeface="宋体" panose="02010600030101010101" pitchFamily="2" charset="-122"/>
                <a:ea typeface="宋体" panose="02010600030101010101" pitchFamily="2" charset="-122"/>
              </a:rPr>
              <a:t>1</a:t>
            </a:r>
            <a:r>
              <a:rPr lang="zh-CN" sz="2400" b="0">
                <a:ea typeface="宋体" panose="02010600030101010101" pitchFamily="2" charset="-122"/>
              </a:rPr>
              <a:t>：</a:t>
            </a:r>
            <a:r>
              <a:rPr lang="zh-CN" sz="2400" b="1">
                <a:ea typeface="宋体" panose="02010600030101010101" pitchFamily="2" charset="-122"/>
              </a:rPr>
              <a:t>债权人</a:t>
            </a:r>
            <a:r>
              <a:rPr lang="zh-CN" sz="2400" b="0">
                <a:ea typeface="宋体" panose="02010600030101010101" pitchFamily="2" charset="-122"/>
              </a:rPr>
              <a:t>受让资产确认模式采用的是“购买交易模式”，即以</a:t>
            </a:r>
            <a:r>
              <a:rPr lang="zh-CN" sz="2400" b="1">
                <a:ea typeface="宋体" panose="02010600030101010101" pitchFamily="2" charset="-122"/>
              </a:rPr>
              <a:t>支付对价公允价值</a:t>
            </a:r>
            <a:r>
              <a:rPr lang="zh-CN" sz="2400" b="0">
                <a:ea typeface="宋体" panose="02010600030101010101" pitchFamily="2" charset="-122"/>
              </a:rPr>
              <a:t>为计量基础。</a:t>
            </a:r>
            <a:r>
              <a:rPr lang="zh-CN" sz="2400" b="1">
                <a:ea typeface="宋体" panose="02010600030101010101" pitchFamily="2" charset="-122"/>
              </a:rPr>
              <a:t>债务人</a:t>
            </a:r>
            <a:r>
              <a:rPr lang="zh-CN" sz="2400" b="0">
                <a:ea typeface="宋体" panose="02010600030101010101" pitchFamily="2" charset="-122"/>
              </a:rPr>
              <a:t>转让资产的公允价值极难获得且需要花费较大成本，因此按</a:t>
            </a:r>
            <a:r>
              <a:rPr lang="zh-CN" sz="2400" b="1">
                <a:ea typeface="宋体" panose="02010600030101010101" pitchFamily="2" charset="-122"/>
              </a:rPr>
              <a:t>账面价值</a:t>
            </a:r>
            <a:r>
              <a:rPr lang="zh-CN" sz="2400" b="0">
                <a:ea typeface="宋体" panose="02010600030101010101" pitchFamily="2" charset="-122"/>
              </a:rPr>
              <a:t>结转。</a:t>
            </a:r>
            <a:endParaRPr lang="zh-CN" sz="2400" b="1">
              <a:ea typeface="宋体" panose="02010600030101010101" pitchFamily="2" charset="-122"/>
            </a:endParaRPr>
          </a:p>
          <a:p>
            <a:pPr indent="266700" fontAlgn="auto">
              <a:lnSpc>
                <a:spcPct val="150000"/>
              </a:lnSpc>
            </a:pPr>
            <a:r>
              <a:rPr lang="en-US" altLang="zh-CN" sz="2400" b="1">
                <a:ea typeface="宋体" panose="02010600030101010101" pitchFamily="2" charset="-122"/>
              </a:rPr>
              <a:t>        </a:t>
            </a:r>
            <a:r>
              <a:rPr lang="zh-CN" sz="2400" b="1">
                <a:ea typeface="宋体" panose="02010600030101010101" pitchFamily="2" charset="-122"/>
              </a:rPr>
              <a:t>解析</a:t>
            </a:r>
            <a:r>
              <a:rPr lang="en-US" sz="2400" b="1">
                <a:latin typeface="宋体" panose="02010600030101010101" pitchFamily="2" charset="-122"/>
                <a:ea typeface="宋体" panose="02010600030101010101" pitchFamily="2" charset="-122"/>
              </a:rPr>
              <a:t>2</a:t>
            </a:r>
            <a:r>
              <a:rPr lang="zh-CN" sz="2400" b="0">
                <a:ea typeface="宋体" panose="02010600030101010101" pitchFamily="2" charset="-122"/>
              </a:rPr>
              <a:t>：</a:t>
            </a:r>
            <a:r>
              <a:rPr lang="zh-CN" sz="2400" b="1">
                <a:ea typeface="宋体" panose="02010600030101010101" pitchFamily="2" charset="-122"/>
              </a:rPr>
              <a:t>债务人不再区分资产处置损益和债务重组损益，一并记入“其他收益”</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356235" y="494665"/>
            <a:ext cx="11277600"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甲公司和乙公司均为增值税一般纳税人。2×22年3月18日，甲公司向乙公司销售商品一批，应收乙公司款项的入账金额为3 660万元。甲公司将该应收款项分类为以摊余成本计量的金融资产。乙公司将该应付账款分类为以摊余成本计量的金融负债。</a:t>
            </a:r>
            <a:r>
              <a:rPr lang="zh-CN" sz="2400" b="1">
                <a:ea typeface="宋体" panose="02010600030101010101" pitchFamily="2" charset="-122"/>
              </a:rPr>
              <a:t>4月18日</a:t>
            </a:r>
            <a:r>
              <a:rPr lang="zh-CN" sz="2400" b="0">
                <a:ea typeface="宋体" panose="02010600030101010101" pitchFamily="2" charset="-122"/>
              </a:rPr>
              <a:t>，甲公司应收乙公司账款3 660万元已逾期，</a:t>
            </a:r>
            <a:r>
              <a:rPr lang="zh-CN" sz="2400" b="1">
                <a:ea typeface="宋体" panose="02010600030101010101" pitchFamily="2" charset="-122"/>
              </a:rPr>
              <a:t>经协商决定进行债务重组（合同生效日）</a:t>
            </a:r>
            <a:r>
              <a:rPr lang="zh-CN" sz="2400" b="0">
                <a:ea typeface="宋体" panose="02010600030101010101" pitchFamily="2" charset="-122"/>
              </a:rPr>
              <a:t>。乙公司以一项固定资产（设备）抵偿上述债务，该项设备的原价为2 850万元，已计提折旧50万元。</a:t>
            </a:r>
            <a:r>
              <a:rPr lang="zh-CN" sz="2400" b="1">
                <a:ea typeface="宋体" panose="02010600030101010101" pitchFamily="2" charset="-122"/>
              </a:rPr>
              <a:t>5月18日，双方办理完成该资产转让手续（债权债务终止确认日）</a:t>
            </a:r>
            <a:r>
              <a:rPr lang="zh-CN" sz="2400" b="0">
                <a:ea typeface="宋体" panose="02010600030101010101" pitchFamily="2" charset="-122"/>
              </a:rPr>
              <a:t>，甲公司该项</a:t>
            </a:r>
            <a:r>
              <a:rPr lang="zh-CN" sz="2400" b="1">
                <a:ea typeface="宋体" panose="02010600030101010101" pitchFamily="2" charset="-122"/>
              </a:rPr>
              <a:t>应收账款当日的公允价值为3 390万元（含税）</a:t>
            </a:r>
            <a:r>
              <a:rPr lang="zh-CN" sz="2400" b="0">
                <a:ea typeface="宋体" panose="02010600030101010101" pitchFamily="2" charset="-122"/>
              </a:rPr>
              <a:t>。甲公司已对该债权计提坏账准备20万元。甲公司为取得固定资产支付运杂费6万元。乙公司开出增值税专用发票，</a:t>
            </a:r>
            <a:r>
              <a:rPr lang="zh-CN" sz="2400" b="1">
                <a:ea typeface="宋体" panose="02010600030101010101" pitchFamily="2" charset="-122"/>
              </a:rPr>
              <a:t>增值税为440.7万元</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314325" y="353695"/>
            <a:ext cx="9646920" cy="452310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endParaRPr lang="zh-CN" sz="2400" b="1">
              <a:solidFill>
                <a:srgbClr val="333333"/>
              </a:solidFill>
              <a:ea typeface="宋体" panose="02010600030101010101" pitchFamily="2" charset="-122"/>
            </a:endParaRPr>
          </a:p>
          <a:p>
            <a:pPr indent="0" fontAlgn="auto">
              <a:lnSpc>
                <a:spcPct val="150000"/>
              </a:lnSpc>
            </a:pPr>
            <a:r>
              <a:rPr lang="zh-CN" sz="2400" b="1">
                <a:solidFill>
                  <a:srgbClr val="333333"/>
                </a:solidFill>
                <a:ea typeface="宋体" panose="02010600030101010101" pitchFamily="2" charset="-122"/>
              </a:rPr>
              <a:t>甲公司（债权人）</a:t>
            </a:r>
            <a:r>
              <a:rPr lang="zh-CN" sz="2400" b="0">
                <a:solidFill>
                  <a:srgbClr val="333333"/>
                </a:solidFill>
                <a:ea typeface="宋体" panose="02010600030101010101" pitchFamily="2" charset="-122"/>
              </a:rPr>
              <a:t>：</a:t>
            </a:r>
          </a:p>
          <a:p>
            <a:pPr indent="0" fontAlgn="auto">
              <a:lnSpc>
                <a:spcPct val="150000"/>
              </a:lnSpc>
            </a:pPr>
            <a:r>
              <a:rPr lang="zh-CN" sz="2400" b="0">
                <a:solidFill>
                  <a:srgbClr val="333333"/>
                </a:solidFill>
                <a:ea typeface="宋体" panose="02010600030101010101" pitchFamily="2" charset="-122"/>
              </a:rPr>
              <a:t>借：固定资产　2 955.3（3 390</a:t>
            </a:r>
            <a:r>
              <a:rPr lang="zh-CN" sz="2400" b="1">
                <a:solidFill>
                  <a:srgbClr val="333333"/>
                </a:solidFill>
                <a:ea typeface="宋体" panose="02010600030101010101" pitchFamily="2" charset="-122"/>
              </a:rPr>
              <a:t>－</a:t>
            </a:r>
            <a:r>
              <a:rPr lang="en-US" sz="2400" b="1">
                <a:solidFill>
                  <a:srgbClr val="333333"/>
                </a:solidFill>
                <a:latin typeface="宋体" panose="02010600030101010101" pitchFamily="2" charset="-122"/>
                <a:ea typeface="宋体" panose="02010600030101010101" pitchFamily="2" charset="-122"/>
              </a:rPr>
              <a:t>440.7</a:t>
            </a:r>
            <a:r>
              <a:rPr lang="zh-CN" sz="2400" b="0">
                <a:solidFill>
                  <a:srgbClr val="333333"/>
                </a:solidFill>
                <a:ea typeface="宋体" panose="02010600030101010101" pitchFamily="2" charset="-122"/>
              </a:rPr>
              <a:t>＋</a:t>
            </a:r>
            <a:r>
              <a:rPr lang="en-US" sz="2400" b="0">
                <a:solidFill>
                  <a:srgbClr val="333333"/>
                </a:solidFill>
                <a:latin typeface="宋体" panose="02010600030101010101" pitchFamily="2" charset="-122"/>
                <a:ea typeface="宋体" panose="02010600030101010101" pitchFamily="2" charset="-122"/>
              </a:rPr>
              <a:t>6</a:t>
            </a:r>
            <a:r>
              <a:rPr lang="zh-CN" sz="2400" b="0">
                <a:solidFill>
                  <a:srgbClr val="333333"/>
                </a:solidFill>
                <a:ea typeface="宋体" panose="02010600030101010101" pitchFamily="2" charset="-122"/>
              </a:rPr>
              <a:t>）</a:t>
            </a:r>
          </a:p>
          <a:p>
            <a:pPr marL="457200" lvl="1" indent="0" fontAlgn="auto">
              <a:lnSpc>
                <a:spcPct val="150000"/>
              </a:lnSpc>
              <a:buNone/>
            </a:pP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应交税费—应交增值税（</a:t>
            </a:r>
            <a:r>
              <a:rPr lang="zh-CN" sz="2400" b="1">
                <a:solidFill>
                  <a:srgbClr val="333333"/>
                </a:solidFill>
                <a:ea typeface="宋体" panose="02010600030101010101" pitchFamily="2" charset="-122"/>
              </a:rPr>
              <a:t>进项税额</a:t>
            </a:r>
            <a:r>
              <a:rPr lang="zh-CN" sz="2400" b="0">
                <a:solidFill>
                  <a:srgbClr val="333333"/>
                </a:solidFill>
                <a:ea typeface="宋体" panose="02010600030101010101" pitchFamily="2" charset="-122"/>
              </a:rPr>
              <a:t>）</a:t>
            </a:r>
            <a:r>
              <a:rPr lang="en-US" sz="2400" b="0">
                <a:solidFill>
                  <a:srgbClr val="333333"/>
                </a:solidFill>
                <a:latin typeface="宋体" panose="02010600030101010101" pitchFamily="2" charset="-122"/>
                <a:ea typeface="宋体" panose="02010600030101010101" pitchFamily="2" charset="-122"/>
              </a:rPr>
              <a:t>440.7</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坏账准备　　　</a:t>
            </a:r>
            <a:r>
              <a:rPr lang="en-US" sz="2400" b="0">
                <a:solidFill>
                  <a:srgbClr val="333333"/>
                </a:solidFill>
                <a:latin typeface="宋体" panose="02010600030101010101" pitchFamily="2" charset="-122"/>
                <a:ea typeface="宋体" panose="02010600030101010101" pitchFamily="2" charset="-122"/>
              </a:rPr>
              <a:t>20</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1">
                <a:solidFill>
                  <a:srgbClr val="333333"/>
                </a:solidFill>
                <a:ea typeface="宋体" panose="02010600030101010101" pitchFamily="2" charset="-122"/>
              </a:rPr>
              <a:t>投资收益</a:t>
            </a:r>
            <a:r>
              <a:rPr lang="zh-CN" sz="2400" b="0">
                <a:solidFill>
                  <a:srgbClr val="333333"/>
                </a:solidFill>
                <a:ea typeface="宋体" panose="02010600030101010101" pitchFamily="2" charset="-122"/>
              </a:rPr>
              <a:t>　　　250（差额）[3390－（3660－20）]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贷：应收账款　</a:t>
            </a:r>
            <a:r>
              <a:rPr lang="en-US" altLang="zh-CN" sz="2400" b="0">
                <a:solidFill>
                  <a:srgbClr val="333333"/>
                </a:solidFill>
                <a:ea typeface="宋体" panose="02010600030101010101" pitchFamily="2" charset="-122"/>
              </a:rPr>
              <a:t>   </a:t>
            </a:r>
            <a:r>
              <a:rPr lang="en-US" sz="2400" b="0">
                <a:solidFill>
                  <a:srgbClr val="333333"/>
                </a:solidFill>
                <a:latin typeface="宋体" panose="02010600030101010101" pitchFamily="2" charset="-122"/>
                <a:ea typeface="宋体" panose="02010600030101010101" pitchFamily="2" charset="-122"/>
              </a:rPr>
              <a:t>3 660</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银行存款　　</a:t>
            </a:r>
            <a:r>
              <a:rPr lang="en-US" sz="2400" b="0">
                <a:solidFill>
                  <a:srgbClr val="333333"/>
                </a:solidFill>
                <a:latin typeface="宋体" panose="02010600030101010101" pitchFamily="2" charset="-122"/>
                <a:ea typeface="宋体" panose="02010600030101010101" pitchFamily="2" charset="-122"/>
              </a:rPr>
              <a:t>6</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471805" y="588010"/>
            <a:ext cx="9692005" cy="4523105"/>
          </a:xfrm>
          <a:prstGeom prst="rect">
            <a:avLst/>
          </a:prstGeom>
          <a:noFill/>
          <a:ln w="9525">
            <a:noFill/>
          </a:ln>
        </p:spPr>
        <p:txBody>
          <a:bodyPr wrap="square">
            <a:spAutoFit/>
          </a:bodyPr>
          <a:lstStyle/>
          <a:p>
            <a:pPr indent="0" fontAlgn="auto">
              <a:lnSpc>
                <a:spcPct val="150000"/>
              </a:lnSpc>
            </a:pPr>
            <a:r>
              <a:rPr lang="zh-CN" sz="2400" b="1">
                <a:solidFill>
                  <a:srgbClr val="333333"/>
                </a:solidFill>
                <a:ea typeface="宋体" panose="02010600030101010101" pitchFamily="2" charset="-122"/>
              </a:rPr>
              <a:t>乙公司（债务人）</a:t>
            </a:r>
            <a:r>
              <a:rPr lang="zh-CN" sz="2400" b="0">
                <a:solidFill>
                  <a:srgbClr val="333333"/>
                </a:solidFill>
                <a:ea typeface="宋体" panose="02010600030101010101" pitchFamily="2" charset="-122"/>
              </a:rPr>
              <a:t>：</a:t>
            </a:r>
          </a:p>
          <a:p>
            <a:pPr indent="0" fontAlgn="auto">
              <a:lnSpc>
                <a:spcPct val="150000"/>
              </a:lnSpc>
            </a:pPr>
            <a:r>
              <a:rPr lang="zh-CN" sz="2400" b="0">
                <a:solidFill>
                  <a:srgbClr val="333333"/>
                </a:solidFill>
                <a:ea typeface="宋体" panose="02010600030101010101" pitchFamily="2" charset="-122"/>
              </a:rPr>
              <a:t>借：固定资产清理　</a:t>
            </a:r>
            <a:r>
              <a:rPr lang="en-US" sz="2400" b="1">
                <a:solidFill>
                  <a:srgbClr val="333333"/>
                </a:solidFill>
                <a:latin typeface="宋体" panose="02010600030101010101" pitchFamily="2" charset="-122"/>
                <a:ea typeface="宋体" panose="02010600030101010101" pitchFamily="2" charset="-122"/>
              </a:rPr>
              <a:t>2 800</a:t>
            </a:r>
            <a:r>
              <a:rPr lang="zh-CN" sz="2400" b="0">
                <a:solidFill>
                  <a:srgbClr val="333333"/>
                </a:solidFill>
                <a:ea typeface="宋体" panose="02010600030101010101" pitchFamily="2" charset="-122"/>
              </a:rPr>
              <a:t>（差额）　　　　</a:t>
            </a:r>
          </a:p>
          <a:p>
            <a:pPr indent="0" fontAlgn="auto">
              <a:lnSpc>
                <a:spcPct val="150000"/>
              </a:lnSpc>
            </a:pP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累计折旧　　　</a:t>
            </a:r>
            <a:r>
              <a:rPr lang="en-US" sz="2400" b="0">
                <a:solidFill>
                  <a:srgbClr val="333333"/>
                </a:solidFill>
                <a:latin typeface="宋体" panose="02010600030101010101" pitchFamily="2" charset="-122"/>
                <a:ea typeface="宋体" panose="02010600030101010101" pitchFamily="2" charset="-122"/>
              </a:rPr>
              <a:t> </a:t>
            </a:r>
            <a:r>
              <a:rPr lang="zh-CN" sz="2400" b="0">
                <a:solidFill>
                  <a:srgbClr val="333333"/>
                </a:solidFill>
                <a:ea typeface="宋体" panose="02010600030101010101" pitchFamily="2" charset="-122"/>
              </a:rPr>
              <a:t>　</a:t>
            </a:r>
            <a:r>
              <a:rPr lang="en-US" sz="2400" b="0">
                <a:solidFill>
                  <a:srgbClr val="333333"/>
                </a:solidFill>
                <a:latin typeface="宋体" panose="02010600030101010101" pitchFamily="2" charset="-122"/>
                <a:ea typeface="宋体" panose="02010600030101010101" pitchFamily="2" charset="-122"/>
              </a:rPr>
              <a:t>50</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贷：固定资产　　　　</a:t>
            </a:r>
            <a:r>
              <a:rPr lang="en-US" sz="2400" b="0">
                <a:solidFill>
                  <a:srgbClr val="333333"/>
                </a:solidFill>
                <a:latin typeface="宋体" panose="02010600030101010101" pitchFamily="2" charset="-122"/>
                <a:ea typeface="宋体" panose="02010600030101010101" pitchFamily="2" charset="-122"/>
              </a:rPr>
              <a:t>2 850</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借：应付账款　　　　3 660（账面价值）　　　　</a:t>
            </a:r>
          </a:p>
          <a:p>
            <a:pPr indent="0" fontAlgn="auto">
              <a:lnSpc>
                <a:spcPct val="150000"/>
              </a:lnSpc>
            </a:pP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贷：固定资产清理　　　</a:t>
            </a:r>
            <a:r>
              <a:rPr lang="en-US" sz="2400" b="1">
                <a:solidFill>
                  <a:srgbClr val="333333"/>
                </a:solidFill>
                <a:latin typeface="宋体" panose="02010600030101010101" pitchFamily="2" charset="-122"/>
                <a:ea typeface="宋体" panose="02010600030101010101" pitchFamily="2" charset="-122"/>
              </a:rPr>
              <a:t>2 800</a:t>
            </a:r>
            <a:r>
              <a:rPr lang="zh-CN" sz="2400" b="0">
                <a:solidFill>
                  <a:srgbClr val="333333"/>
                </a:solidFill>
                <a:ea typeface="宋体" panose="02010600030101010101" pitchFamily="2" charset="-122"/>
              </a:rPr>
              <a:t>（账面价值）</a:t>
            </a:r>
            <a:r>
              <a:rPr lang="en-US" altLang="zh-CN" sz="2400" b="0">
                <a:solidFill>
                  <a:srgbClr val="333333"/>
                </a:solidFill>
                <a:ea typeface="宋体" panose="02010600030101010101" pitchFamily="2" charset="-122"/>
              </a:rPr>
              <a:t>    </a:t>
            </a:r>
          </a:p>
          <a:p>
            <a:pPr indent="0" fontAlgn="auto">
              <a:lnSpc>
                <a:spcPct val="150000"/>
              </a:lnSpc>
            </a:pP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应交税费—应交增值税（</a:t>
            </a:r>
            <a:r>
              <a:rPr lang="zh-CN" sz="2400" b="1">
                <a:solidFill>
                  <a:srgbClr val="333333"/>
                </a:solidFill>
                <a:ea typeface="宋体" panose="02010600030101010101" pitchFamily="2" charset="-122"/>
              </a:rPr>
              <a:t>销项税额</a:t>
            </a:r>
            <a:r>
              <a:rPr lang="zh-CN" sz="2400" b="0">
                <a:solidFill>
                  <a:srgbClr val="333333"/>
                </a:solidFill>
                <a:ea typeface="宋体" panose="02010600030101010101" pitchFamily="2" charset="-122"/>
              </a:rPr>
              <a:t>）</a:t>
            </a:r>
            <a:r>
              <a:rPr lang="en-US" altLang="zh-CN" sz="2400" b="0">
                <a:solidFill>
                  <a:srgbClr val="333333"/>
                </a:solidFill>
                <a:ea typeface="宋体" panose="02010600030101010101" pitchFamily="2" charset="-122"/>
              </a:rPr>
              <a:t>  </a:t>
            </a:r>
            <a:r>
              <a:rPr lang="en-US" sz="2400" b="0">
                <a:solidFill>
                  <a:srgbClr val="333333"/>
                </a:solidFill>
                <a:latin typeface="宋体" panose="02010600030101010101" pitchFamily="2" charset="-122"/>
                <a:ea typeface="宋体" panose="02010600030101010101" pitchFamily="2" charset="-122"/>
              </a:rPr>
              <a:t>440.7</a:t>
            </a:r>
            <a:r>
              <a:rPr lang="zh-CN" sz="2400" b="0">
                <a:solidFill>
                  <a:srgbClr val="333333"/>
                </a:solidFill>
                <a:ea typeface="宋体" panose="02010600030101010101" pitchFamily="2" charset="-122"/>
              </a:rPr>
              <a:t>　　　　　　</a:t>
            </a:r>
          </a:p>
          <a:p>
            <a:pPr indent="0" fontAlgn="auto">
              <a:lnSpc>
                <a:spcPct val="150000"/>
              </a:lnSpc>
            </a:pPr>
            <a:r>
              <a:rPr lang="en-US" altLang="zh-CN" sz="2400" b="1">
                <a:solidFill>
                  <a:srgbClr val="333333"/>
                </a:solidFill>
                <a:ea typeface="宋体" panose="02010600030101010101" pitchFamily="2" charset="-122"/>
              </a:rPr>
              <a:t>                  </a:t>
            </a:r>
            <a:r>
              <a:rPr lang="zh-CN" sz="2400" b="1">
                <a:solidFill>
                  <a:srgbClr val="333333"/>
                </a:solidFill>
                <a:ea typeface="宋体" panose="02010600030101010101" pitchFamily="2" charset="-122"/>
              </a:rPr>
              <a:t>其他收益</a:t>
            </a:r>
            <a:r>
              <a:rPr lang="zh-CN" sz="2400" b="0">
                <a:solidFill>
                  <a:srgbClr val="333333"/>
                </a:solidFill>
                <a:ea typeface="宋体" panose="02010600030101010101" pitchFamily="2" charset="-122"/>
              </a:rPr>
              <a:t>—债务重组收益　　419.3（差额）</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3"/>
          <a:stretch>
            <a:fillRect/>
          </a:stretch>
        </p:blipFill>
        <p:spPr>
          <a:xfrm>
            <a:off x="10445750" y="4003040"/>
            <a:ext cx="1567815" cy="2737485"/>
          </a:xfrm>
          <a:prstGeom prst="rect">
            <a:avLst/>
          </a:prstGeom>
        </p:spPr>
      </p:pic>
      <p:sp>
        <p:nvSpPr>
          <p:cNvPr id="100" name="文本框 99"/>
          <p:cNvSpPr txBox="1"/>
          <p:nvPr/>
        </p:nvSpPr>
        <p:spPr>
          <a:xfrm>
            <a:off x="241300" y="262255"/>
            <a:ext cx="11772265" cy="460375"/>
          </a:xfrm>
          <a:prstGeom prst="rect">
            <a:avLst/>
          </a:prstGeom>
          <a:noFill/>
          <a:ln w="9525">
            <a:noFill/>
          </a:ln>
        </p:spPr>
        <p:txBody>
          <a:bodyPr wrap="square">
            <a:spAutoFit/>
          </a:bodyPr>
          <a:lstStyle/>
          <a:p>
            <a:pPr indent="0"/>
            <a:r>
              <a:rPr lang="zh-CN" sz="2400" b="1">
                <a:ea typeface="宋体" panose="02010600030101010101" pitchFamily="2" charset="-122"/>
              </a:rPr>
              <a:t>（二）以多项资产清偿债务</a:t>
            </a:r>
            <a:r>
              <a:rPr lang="zh-CN" sz="2400" b="0">
                <a:ea typeface="宋体" panose="02010600030101010101" pitchFamily="2" charset="-122"/>
              </a:rPr>
              <a:t>（</a:t>
            </a:r>
            <a:r>
              <a:rPr lang="zh-CN" sz="2400" b="1">
                <a:ea typeface="宋体" panose="02010600030101010101" pitchFamily="2" charset="-122"/>
              </a:rPr>
              <a:t>包括金融资产和非金融资产</a:t>
            </a:r>
            <a:r>
              <a:rPr lang="zh-CN" sz="2400" b="0">
                <a:ea typeface="宋体" panose="02010600030101010101" pitchFamily="2" charset="-122"/>
              </a:rPr>
              <a:t>）</a:t>
            </a:r>
            <a:endParaRPr lang="zh-CN" altLang="en-US" sz="2400"/>
          </a:p>
        </p:txBody>
      </p:sp>
      <p:graphicFrame>
        <p:nvGraphicFramePr>
          <p:cNvPr id="4" name="表格 3"/>
          <p:cNvGraphicFramePr/>
          <p:nvPr>
            <p:custDataLst>
              <p:tags r:id="rId1"/>
            </p:custDataLst>
          </p:nvPr>
        </p:nvGraphicFramePr>
        <p:xfrm>
          <a:off x="498158" y="953135"/>
          <a:ext cx="0" cy="0"/>
        </p:xfrm>
        <a:graphic>
          <a:graphicData uri="http://schemas.openxmlformats.org/drawingml/2006/table">
            <a:tbl>
              <a:tblPr firstRow="1" bandRow="1">
                <a:tableStyleId>{5940675A-B579-460E-94D1-54222C63F5DA}</a:tableStyleId>
              </a:tblPr>
              <a:tblGrid>
                <a:gridCol w="7145338">
                  <a:extLst>
                    <a:ext uri="{9D8B030D-6E8A-4147-A177-3AD203B41FA5}">
                      <a16:colId xmlns:a16="http://schemas.microsoft.com/office/drawing/2014/main" val="20000"/>
                    </a:ext>
                  </a:extLst>
                </a:gridCol>
                <a:gridCol w="3328987">
                  <a:extLst>
                    <a:ext uri="{9D8B030D-6E8A-4147-A177-3AD203B41FA5}">
                      <a16:colId xmlns:a16="http://schemas.microsoft.com/office/drawing/2014/main" val="20001"/>
                    </a:ext>
                  </a:extLst>
                </a:gridCol>
              </a:tblGrid>
              <a:tr h="0">
                <a:tc>
                  <a:txBody>
                    <a:bodyPr/>
                    <a:lstStyle/>
                    <a:p>
                      <a:pPr indent="0" algn="ctr">
                        <a:buNone/>
                      </a:pPr>
                      <a:r>
                        <a:rPr lang="en-US" sz="2000" b="1">
                          <a:solidFill>
                            <a:srgbClr val="333333"/>
                          </a:solidFill>
                          <a:latin typeface="宋体" panose="02010600030101010101" pitchFamily="2" charset="-122"/>
                          <a:ea typeface="宋体" panose="02010600030101010101" pitchFamily="2" charset="-122"/>
                          <a:cs typeface="宋体" panose="02010600030101010101" pitchFamily="2" charset="-122"/>
                        </a:rPr>
                        <a:t>债权人的会计处理</a:t>
                      </a:r>
                      <a:endParaRPr lang="en-US" altLang="en-US" sz="2000" b="1">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19050" marR="19050" marT="19050" marB="190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000" b="1">
                          <a:solidFill>
                            <a:srgbClr val="333333"/>
                          </a:solidFill>
                          <a:latin typeface="宋体" panose="02010600030101010101" pitchFamily="2" charset="-122"/>
                          <a:ea typeface="宋体" panose="02010600030101010101" pitchFamily="2" charset="-122"/>
                          <a:cs typeface="宋体" panose="02010600030101010101" pitchFamily="2" charset="-122"/>
                        </a:rPr>
                        <a:t>债务人的会计处理</a:t>
                      </a:r>
                      <a:endParaRPr lang="en-US" altLang="en-US" sz="2000" b="1">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19050" marR="19050" marT="19050" marB="190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indent="0">
                        <a:buNone/>
                      </a:pPr>
                      <a:r>
                        <a:rPr lang="en-US" sz="2000">
                          <a:latin typeface="宋体" panose="02010600030101010101" pitchFamily="2" charset="-122"/>
                          <a:ea typeface="宋体" panose="02010600030101010101" pitchFamily="2" charset="-122"/>
                          <a:cs typeface="宋体" panose="02010600030101010101" pitchFamily="2" charset="-122"/>
                        </a:rPr>
                        <a:t>受让的金融资产按债权终止确认日公允价值计量。受让的金融资产以外的各项资产（非金融资产）按照在债务重组合同生效日的公允价值比例，对放弃债权在合同生效日的公允价值扣除受让金融资产当日公允价值后的净额进行分配，并以此为基础分别确定各项资产的成本。（先确认金融资产，后确认非金融资产）</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放弃债权的公允价值与账面价值之间的差额记入“投资收益”。</a:t>
                      </a:r>
                    </a:p>
                    <a:p>
                      <a:pPr indent="0">
                        <a:buNone/>
                      </a:pPr>
                      <a:endParaRPr lang="en-US" sz="200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a:latin typeface="宋体" panose="02010600030101010101" pitchFamily="2" charset="-122"/>
                          <a:ea typeface="宋体" panose="02010600030101010101" pitchFamily="2" charset="-122"/>
                          <a:cs typeface="宋体" panose="02010600030101010101" pitchFamily="2" charset="-122"/>
                        </a:rPr>
                        <a:t>借：交易性金融资产（债权终止确认日公允价值直接确认）</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库存商品（合同生效日的公允价值分配确认）</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固定资产（合同生效日的公允价值分配确认）</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坏账准备</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投资收益（放弃债权的公允价值与账面价值之间的差额，或贷记）</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贷：应收账款</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银行存款（相关税费）</a:t>
                      </a:r>
                    </a:p>
                  </a:txBody>
                  <a:tcPr marL="19050" marR="19050" marT="19050" marB="1905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000">
                          <a:latin typeface="宋体" panose="02010600030101010101" pitchFamily="2" charset="-122"/>
                          <a:ea typeface="宋体" panose="02010600030101010101" pitchFamily="2" charset="-122"/>
                          <a:cs typeface="宋体" panose="02010600030101010101" pitchFamily="2" charset="-122"/>
                        </a:rPr>
                        <a:t>不需要区分资产处置损益和债务重组损益，也不需要区分不同资产的处置损益。清偿债务账面价值与转让资产账面价值之间的差额，记入“其他收益—债务重组收益”，转让资产已计提减值准备的应同时结转已计提的减值准备。</a:t>
                      </a:r>
                    </a:p>
                    <a:p>
                      <a:pPr indent="0">
                        <a:buNone/>
                      </a:pPr>
                      <a:endParaRPr lang="en-US" sz="2000">
                        <a:latin typeface="宋体" panose="02010600030101010101" pitchFamily="2" charset="-122"/>
                        <a:ea typeface="宋体" panose="02010600030101010101" pitchFamily="2" charset="-122"/>
                        <a:cs typeface="宋体" panose="02010600030101010101" pitchFamily="2" charset="-122"/>
                      </a:endParaRPr>
                    </a:p>
                    <a:p>
                      <a:pPr indent="0">
                        <a:buNone/>
                      </a:pPr>
                      <a:r>
                        <a:rPr lang="en-US" sz="2000">
                          <a:latin typeface="宋体" panose="02010600030101010101" pitchFamily="2" charset="-122"/>
                          <a:ea typeface="宋体" panose="02010600030101010101" pitchFamily="2" charset="-122"/>
                          <a:cs typeface="宋体" panose="02010600030101010101" pitchFamily="2" charset="-122"/>
                        </a:rPr>
                        <a:t>借：应付账款（账面价值）</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贷：交易性金融资产、库存商品、固定资产清理（账面价值）</a:t>
                      </a:r>
                    </a:p>
                    <a:p>
                      <a:pPr indent="0">
                        <a:buNone/>
                      </a:pPr>
                      <a:r>
                        <a:rPr lang="en-US" sz="2000">
                          <a:latin typeface="宋体" panose="02010600030101010101" pitchFamily="2" charset="-122"/>
                          <a:ea typeface="宋体" panose="02010600030101010101" pitchFamily="2" charset="-122"/>
                          <a:cs typeface="宋体" panose="02010600030101010101" pitchFamily="2" charset="-122"/>
                        </a:rPr>
                        <a:t>　　　　其他收益—债务重组收益（清偿债务账面价值与转让资产账面价值的差额）</a:t>
                      </a:r>
                    </a:p>
                  </a:txBody>
                  <a:tcPr marL="19050" marR="19050" marT="19050" marB="190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8039735" y="-198120"/>
            <a:ext cx="3973830" cy="6938645"/>
          </a:xfrm>
          <a:prstGeom prst="rect">
            <a:avLst/>
          </a:prstGeom>
        </p:spPr>
      </p:pic>
      <p:sp>
        <p:nvSpPr>
          <p:cNvPr id="100" name="文本框 99"/>
          <p:cNvSpPr txBox="1"/>
          <p:nvPr/>
        </p:nvSpPr>
        <p:spPr>
          <a:xfrm>
            <a:off x="442595" y="728980"/>
            <a:ext cx="7991475" cy="175323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提示</a:t>
            </a:r>
            <a:r>
              <a:rPr lang="zh-CN" sz="2400" b="0">
                <a:ea typeface="宋体" panose="02010600030101010101" pitchFamily="2" charset="-122"/>
              </a:rPr>
              <a:t>：</a:t>
            </a:r>
            <a:r>
              <a:rPr lang="zh-CN" sz="2400" b="1">
                <a:ea typeface="宋体" panose="02010600030101010101" pitchFamily="2" charset="-122"/>
              </a:rPr>
              <a:t>债权人</a:t>
            </a:r>
            <a:r>
              <a:rPr lang="zh-CN" sz="2400" b="0">
                <a:ea typeface="宋体" panose="02010600030101010101" pitchFamily="2" charset="-122"/>
              </a:rPr>
              <a:t>公允账面差额</a:t>
            </a:r>
            <a:r>
              <a:rPr lang="zh-CN" sz="2400" b="1">
                <a:ea typeface="宋体" panose="02010600030101010101" pitchFamily="2" charset="-122"/>
              </a:rPr>
              <a:t>一定</a:t>
            </a:r>
            <a:r>
              <a:rPr lang="zh-CN" sz="2400" b="0">
                <a:ea typeface="宋体" panose="02010600030101010101" pitchFamily="2" charset="-122"/>
              </a:rPr>
              <a:t>记入</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投资收益</a:t>
            </a:r>
            <a:r>
              <a:rPr lang="zh-CN" sz="2400" b="0">
                <a:ea typeface="宋体" panose="02010600030101010101" pitchFamily="2" charset="-122"/>
              </a:rPr>
              <a:t>”；</a:t>
            </a:r>
            <a:r>
              <a:rPr lang="zh-CN" sz="2400" b="1">
                <a:ea typeface="宋体" panose="02010600030101010101" pitchFamily="2" charset="-122"/>
              </a:rPr>
              <a:t>债务人转让资产只要包含非金融资产</a:t>
            </a:r>
            <a:r>
              <a:rPr lang="zh-CN" sz="2400" b="0">
                <a:ea typeface="宋体" panose="02010600030101010101" pitchFamily="2" charset="-122"/>
              </a:rPr>
              <a:t>，账面账面差额就</a:t>
            </a:r>
            <a:r>
              <a:rPr lang="zh-CN" sz="2400" b="1">
                <a:ea typeface="宋体" panose="02010600030101010101" pitchFamily="2" charset="-122"/>
              </a:rPr>
              <a:t>一并</a:t>
            </a:r>
            <a:r>
              <a:rPr lang="zh-CN" sz="2400" b="0">
                <a:ea typeface="宋体" panose="02010600030101010101" pitchFamily="2" charset="-122"/>
              </a:rPr>
              <a:t>记入</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其他收益</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314325" y="1273810"/>
            <a:ext cx="9892665" cy="286131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a:t>
            </a:r>
            <a:r>
              <a:rPr lang="en-US" sz="2400" b="0">
                <a:latin typeface="宋体" panose="02010600030101010101" pitchFamily="2" charset="-122"/>
                <a:ea typeface="宋体" panose="02010600030101010101" pitchFamily="2" charset="-122"/>
              </a:rPr>
              <a:t>20</a:t>
            </a:r>
            <a:r>
              <a:rPr lang="zh-CN" sz="2400" b="0">
                <a:ea typeface="宋体" panose="02010600030101010101" pitchFamily="2" charset="-122"/>
              </a:rPr>
              <a:t>22年3月18日，甲公司向乙公司销售商品一批，应收乙公司款项的入账金额为3 660万元。甲公司将该应收款项分类为以摊余成本计量的金融资产。乙公司将该应付账款分类为以摊余成本计量的金融负债。</a:t>
            </a:r>
            <a:r>
              <a:rPr lang="zh-CN" sz="2400" b="1">
                <a:ea typeface="宋体" panose="02010600030101010101" pitchFamily="2" charset="-122"/>
              </a:rPr>
              <a:t>9月18日</a:t>
            </a:r>
            <a:r>
              <a:rPr lang="zh-CN" sz="2400" b="0">
                <a:ea typeface="宋体" panose="02010600030101010101" pitchFamily="2" charset="-122"/>
              </a:rPr>
              <a:t>，甲公司应收乙公司账款3 660万元已逾期，</a:t>
            </a:r>
            <a:r>
              <a:rPr lang="zh-CN" sz="2400" b="1">
                <a:ea typeface="宋体" panose="02010600030101010101" pitchFamily="2" charset="-122"/>
              </a:rPr>
              <a:t>经协商决定进行债务重组</a:t>
            </a:r>
            <a:r>
              <a:rPr lang="zh-CN" sz="2400" b="0">
                <a:ea typeface="宋体" panose="02010600030101010101" pitchFamily="2" charset="-122"/>
              </a:rPr>
              <a:t>，</a:t>
            </a:r>
            <a:r>
              <a:rPr lang="zh-CN" sz="2400" b="1">
                <a:ea typeface="宋体" panose="02010600030101010101" pitchFamily="2" charset="-122"/>
              </a:rPr>
              <a:t>合同生效日</a:t>
            </a:r>
            <a:r>
              <a:rPr lang="zh-CN" sz="2400" b="0">
                <a:ea typeface="宋体" panose="02010600030101010101" pitchFamily="2" charset="-122"/>
              </a:rPr>
              <a:t>乙公司抵偿资料如下：</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14325" y="335915"/>
            <a:ext cx="11798935" cy="6185535"/>
          </a:xfrm>
          <a:prstGeom prst="rect">
            <a:avLst/>
          </a:prstGeom>
          <a:noFill/>
          <a:ln w="9525">
            <a:noFill/>
          </a:ln>
        </p:spPr>
        <p:txBody>
          <a:bodyPr wrap="square">
            <a:spAutoFit/>
          </a:bodyPr>
          <a:lstStyle/>
          <a:p>
            <a:pPr indent="0" fontAlgn="auto">
              <a:lnSpc>
                <a:spcPct val="150000"/>
              </a:lnSpc>
            </a:pPr>
            <a:r>
              <a:rPr lang="en-US" altLang="zh-CN" sz="2400" b="0">
                <a:ea typeface="宋体" panose="02010600030101010101" pitchFamily="2" charset="-122"/>
              </a:rPr>
              <a:t>         </a:t>
            </a:r>
            <a:r>
              <a:rPr lang="zh-CN" sz="2400" b="0">
                <a:ea typeface="宋体" panose="02010600030101010101" pitchFamily="2" charset="-122"/>
              </a:rPr>
              <a:t>（1）以一项</a:t>
            </a:r>
            <a:r>
              <a:rPr lang="zh-CN" sz="2400" b="1">
                <a:ea typeface="宋体" panose="02010600030101010101" pitchFamily="2" charset="-122"/>
              </a:rPr>
              <a:t>交易性金融资产</a:t>
            </a:r>
            <a:r>
              <a:rPr lang="zh-CN" sz="2400" b="0">
                <a:ea typeface="宋体" panose="02010600030101010101" pitchFamily="2" charset="-122"/>
              </a:rPr>
              <a:t>（股权）抵偿上述部分债务，该项股权投资的成本为1 000万元，已确认公允价值变动收益200万元，</a:t>
            </a:r>
            <a:r>
              <a:rPr lang="zh-CN" sz="2400" b="1">
                <a:ea typeface="宋体" panose="02010600030101010101" pitchFamily="2" charset="-122"/>
              </a:rPr>
              <a:t>当日公允价值为1 390万元</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（2）以一项</a:t>
            </a:r>
            <a:r>
              <a:rPr lang="zh-CN" sz="2400" b="1">
                <a:ea typeface="宋体" panose="02010600030101010101" pitchFamily="2" charset="-122"/>
              </a:rPr>
              <a:t>固定资产</a:t>
            </a:r>
            <a:r>
              <a:rPr lang="zh-CN" sz="2400" b="0">
                <a:ea typeface="宋体" panose="02010600030101010101" pitchFamily="2" charset="-122"/>
              </a:rPr>
              <a:t>（设备）抵偿上述部分债务，该项设备的原价为650万元，已计提折旧50万元，</a:t>
            </a:r>
            <a:r>
              <a:rPr lang="zh-CN" sz="2400" b="1">
                <a:ea typeface="宋体" panose="02010600030101010101" pitchFamily="2" charset="-122"/>
              </a:rPr>
              <a:t>当日公允价值为700万元</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（3）以一项</a:t>
            </a:r>
            <a:r>
              <a:rPr lang="zh-CN" sz="2400" b="1">
                <a:ea typeface="宋体" panose="02010600030101010101" pitchFamily="2" charset="-122"/>
              </a:rPr>
              <a:t>库存商品</a:t>
            </a:r>
            <a:r>
              <a:rPr lang="zh-CN" sz="2400" b="0">
                <a:ea typeface="宋体" panose="02010600030101010101" pitchFamily="2" charset="-122"/>
              </a:rPr>
              <a:t>抵偿上述部分债务，该存货的成本为1 200万元，</a:t>
            </a:r>
            <a:r>
              <a:rPr lang="zh-CN" sz="2400" b="1">
                <a:ea typeface="宋体" panose="02010600030101010101" pitchFamily="2" charset="-122"/>
              </a:rPr>
              <a:t>当日公允价值为1 300万元</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甲公司该项</a:t>
            </a:r>
            <a:r>
              <a:rPr lang="zh-CN" sz="2400" b="1">
                <a:ea typeface="宋体" panose="02010600030101010101" pitchFamily="2" charset="-122"/>
              </a:rPr>
              <a:t>应收账款在9月18日的公允价值为3 390万元</a:t>
            </a:r>
            <a:r>
              <a:rPr lang="zh-CN" sz="2400" b="0">
                <a:ea typeface="宋体" panose="02010600030101010101" pitchFamily="2" charset="-122"/>
              </a:rPr>
              <a:t>。甲公司已对该债权</a:t>
            </a:r>
            <a:r>
              <a:rPr lang="zh-CN" sz="2400" b="1">
                <a:ea typeface="宋体" panose="02010600030101010101" pitchFamily="2" charset="-122"/>
              </a:rPr>
              <a:t>计提坏账准备20万元</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en-US" sz="2400" b="1">
                <a:latin typeface="宋体" panose="02010600030101010101" pitchFamily="2" charset="-122"/>
                <a:ea typeface="宋体" panose="02010600030101010101" pitchFamily="2" charset="-122"/>
              </a:rPr>
              <a:t>20</a:t>
            </a:r>
            <a:r>
              <a:rPr lang="zh-CN" sz="2400" b="1">
                <a:ea typeface="宋体" panose="02010600030101010101" pitchFamily="2" charset="-122"/>
              </a:rPr>
              <a:t>22年10月18日双方办理完成抵债资产转让手续</a:t>
            </a:r>
            <a:r>
              <a:rPr lang="zh-CN" sz="2400" b="0">
                <a:ea typeface="宋体" panose="02010600030101010101" pitchFamily="2" charset="-122"/>
              </a:rPr>
              <a:t>（</a:t>
            </a:r>
            <a:r>
              <a:rPr lang="zh-CN" sz="2400" b="1">
                <a:ea typeface="宋体" panose="02010600030101010101" pitchFamily="2" charset="-122"/>
              </a:rPr>
              <a:t>债权债务终止确认日</a:t>
            </a:r>
            <a:r>
              <a:rPr lang="zh-CN" sz="2400" b="0">
                <a:ea typeface="宋体" panose="02010600030101010101" pitchFamily="2" charset="-122"/>
              </a:rPr>
              <a:t>），甲公司将该股权投资分类为</a:t>
            </a:r>
            <a:r>
              <a:rPr lang="zh-CN" sz="2400" b="1">
                <a:ea typeface="宋体" panose="02010600030101010101" pitchFamily="2" charset="-122"/>
              </a:rPr>
              <a:t>交易性金融资产，当日该股权的公允价值为1 400万元</a:t>
            </a:r>
            <a:r>
              <a:rPr lang="zh-CN" sz="2400" b="0">
                <a:ea typeface="宋体" panose="02010600030101010101" pitchFamily="2" charset="-122"/>
              </a:rPr>
              <a:t>。不考虑增值税等相关税费及其他因素。</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99720" y="118110"/>
            <a:ext cx="11722735" cy="673925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endParaRPr lang="zh-CN" sz="2400" b="1">
              <a:solidFill>
                <a:srgbClr val="333333"/>
              </a:solidFill>
              <a:ea typeface="宋体" panose="02010600030101010101" pitchFamily="2" charset="-122"/>
            </a:endParaRPr>
          </a:p>
          <a:p>
            <a:pPr indent="0" fontAlgn="auto">
              <a:lnSpc>
                <a:spcPct val="150000"/>
              </a:lnSpc>
            </a:pPr>
            <a:r>
              <a:rPr lang="zh-CN" sz="2400" b="1">
                <a:solidFill>
                  <a:srgbClr val="333333"/>
                </a:solidFill>
                <a:ea typeface="宋体" panose="02010600030101010101" pitchFamily="2" charset="-122"/>
              </a:rPr>
              <a:t>甲公司（债权人）</a:t>
            </a:r>
            <a:r>
              <a:rPr lang="zh-CN" sz="2400" b="0">
                <a:solidFill>
                  <a:srgbClr val="333333"/>
                </a:solidFill>
                <a:ea typeface="宋体" panose="02010600030101010101" pitchFamily="2" charset="-122"/>
              </a:rPr>
              <a:t>：</a:t>
            </a:r>
            <a:endParaRPr lang="zh-CN" sz="2400" b="1">
              <a:solidFill>
                <a:srgbClr val="333333"/>
              </a:solidFill>
              <a:ea typeface="宋体" panose="02010600030101010101" pitchFamily="2" charset="-122"/>
            </a:endParaRPr>
          </a:p>
          <a:p>
            <a:pPr indent="0" fontAlgn="auto">
              <a:lnSpc>
                <a:spcPct val="150000"/>
              </a:lnSpc>
            </a:pPr>
            <a:r>
              <a:rPr lang="zh-CN" sz="2400" b="1">
                <a:solidFill>
                  <a:srgbClr val="333333"/>
                </a:solidFill>
                <a:ea typeface="宋体" panose="02010600030101010101" pitchFamily="2" charset="-122"/>
              </a:rPr>
              <a:t>（1）合同生效日</a:t>
            </a:r>
            <a:r>
              <a:rPr lang="zh-CN" sz="2400" b="0">
                <a:solidFill>
                  <a:srgbClr val="333333"/>
                </a:solidFill>
                <a:ea typeface="宋体" panose="02010600030101010101" pitchFamily="2" charset="-122"/>
              </a:rPr>
              <a:t>2022年9月18日　　固定资产成本＝（放弃债权在</a:t>
            </a:r>
            <a:r>
              <a:rPr lang="zh-CN" sz="2400" b="1">
                <a:solidFill>
                  <a:srgbClr val="333333"/>
                </a:solidFill>
                <a:ea typeface="宋体" panose="02010600030101010101" pitchFamily="2" charset="-122"/>
              </a:rPr>
              <a:t>合同生效日</a:t>
            </a:r>
            <a:r>
              <a:rPr lang="zh-CN" sz="2400" b="0">
                <a:solidFill>
                  <a:srgbClr val="333333"/>
                </a:solidFill>
                <a:ea typeface="宋体" panose="02010600030101010101" pitchFamily="2" charset="-122"/>
              </a:rPr>
              <a:t>的公允价值3 390－</a:t>
            </a:r>
            <a:r>
              <a:rPr lang="zh-CN" sz="2400" b="1">
                <a:solidFill>
                  <a:srgbClr val="333333"/>
                </a:solidFill>
                <a:ea typeface="宋体" panose="02010600030101010101" pitchFamily="2" charset="-122"/>
              </a:rPr>
              <a:t>合同生效日</a:t>
            </a:r>
            <a:r>
              <a:rPr lang="zh-CN" sz="2400" b="0">
                <a:solidFill>
                  <a:srgbClr val="333333"/>
                </a:solidFill>
                <a:ea typeface="宋体" panose="02010600030101010101" pitchFamily="2" charset="-122"/>
              </a:rPr>
              <a:t>金融资产公允价值1 390）×</a:t>
            </a:r>
            <a:r>
              <a:rPr lang="en-US" sz="2400" b="1">
                <a:solidFill>
                  <a:srgbClr val="333333"/>
                </a:solidFill>
                <a:latin typeface="宋体" panose="02010600030101010101" pitchFamily="2" charset="-122"/>
                <a:ea typeface="宋体" panose="02010600030101010101" pitchFamily="2" charset="-122"/>
              </a:rPr>
              <a:t>700</a:t>
            </a:r>
            <a:r>
              <a:rPr lang="zh-CN" sz="2400" b="0">
                <a:solidFill>
                  <a:srgbClr val="333333"/>
                </a:solidFill>
                <a:ea typeface="宋体" panose="02010600030101010101" pitchFamily="2" charset="-122"/>
              </a:rPr>
              <a:t>/（700＋1 300）＝</a:t>
            </a:r>
            <a:r>
              <a:rPr lang="en-US" sz="2400" b="1">
                <a:solidFill>
                  <a:srgbClr val="333333"/>
                </a:solidFill>
                <a:latin typeface="宋体" panose="02010600030101010101" pitchFamily="2" charset="-122"/>
                <a:ea typeface="宋体" panose="02010600030101010101" pitchFamily="2" charset="-122"/>
              </a:rPr>
              <a:t>700</a:t>
            </a:r>
            <a:r>
              <a:rPr lang="zh-CN" sz="2400" b="0">
                <a:solidFill>
                  <a:srgbClr val="333333"/>
                </a:solidFill>
                <a:ea typeface="宋体" panose="02010600030101010101" pitchFamily="2" charset="-122"/>
              </a:rPr>
              <a:t>　　库存商品成本＝（3 390－1390）×</a:t>
            </a:r>
            <a:r>
              <a:rPr lang="en-US" sz="2400" b="1">
                <a:solidFill>
                  <a:srgbClr val="333333"/>
                </a:solidFill>
                <a:latin typeface="宋体" panose="02010600030101010101" pitchFamily="2" charset="-122"/>
                <a:ea typeface="宋体" panose="02010600030101010101" pitchFamily="2" charset="-122"/>
              </a:rPr>
              <a:t>1 300</a:t>
            </a:r>
            <a:r>
              <a:rPr lang="zh-CN" sz="2400" b="0">
                <a:solidFill>
                  <a:srgbClr val="333333"/>
                </a:solidFill>
                <a:ea typeface="宋体" panose="02010600030101010101" pitchFamily="2" charset="-122"/>
              </a:rPr>
              <a:t>/（700＋1 300）＝</a:t>
            </a:r>
            <a:r>
              <a:rPr lang="en-US" sz="2400" b="1">
                <a:solidFill>
                  <a:srgbClr val="333333"/>
                </a:solidFill>
                <a:latin typeface="宋体" panose="02010600030101010101" pitchFamily="2" charset="-122"/>
                <a:ea typeface="宋体" panose="02010600030101010101" pitchFamily="2" charset="-122"/>
              </a:rPr>
              <a:t>1 300</a:t>
            </a:r>
            <a:endParaRPr lang="zh-CN" sz="2400" b="0">
              <a:solidFill>
                <a:srgbClr val="333333"/>
              </a:solidFill>
              <a:ea typeface="宋体" panose="02010600030101010101" pitchFamily="2" charset="-122"/>
            </a:endParaRPr>
          </a:p>
          <a:p>
            <a:pPr indent="0" fontAlgn="auto">
              <a:lnSpc>
                <a:spcPct val="150000"/>
              </a:lnSpc>
            </a:pPr>
            <a:r>
              <a:rPr lang="zh-CN" sz="2400" b="0">
                <a:solidFill>
                  <a:srgbClr val="333333"/>
                </a:solidFill>
                <a:ea typeface="宋体" panose="02010600030101010101" pitchFamily="2" charset="-122"/>
              </a:rPr>
              <a:t>（2）</a:t>
            </a:r>
            <a:r>
              <a:rPr lang="zh-CN" sz="2400" b="1">
                <a:solidFill>
                  <a:srgbClr val="333333"/>
                </a:solidFill>
                <a:ea typeface="宋体" panose="02010600030101010101" pitchFamily="2" charset="-122"/>
              </a:rPr>
              <a:t>债权终止确认日</a:t>
            </a:r>
            <a:r>
              <a:rPr lang="zh-CN" sz="2400" b="0">
                <a:solidFill>
                  <a:srgbClr val="333333"/>
                </a:solidFill>
                <a:ea typeface="宋体" panose="02010600030101010101" pitchFamily="2" charset="-122"/>
              </a:rPr>
              <a:t>2022年10月18日</a:t>
            </a:r>
          </a:p>
          <a:p>
            <a:pPr indent="0" fontAlgn="auto">
              <a:lnSpc>
                <a:spcPct val="150000"/>
              </a:lnSpc>
            </a:pPr>
            <a:r>
              <a:rPr lang="zh-CN" sz="2400" b="0">
                <a:solidFill>
                  <a:srgbClr val="333333"/>
                </a:solidFill>
                <a:ea typeface="宋体" panose="02010600030101010101" pitchFamily="2" charset="-122"/>
              </a:rPr>
              <a:t>借：交易性金融资产　1 400（</a:t>
            </a:r>
            <a:r>
              <a:rPr lang="zh-CN" sz="2400" b="1">
                <a:solidFill>
                  <a:srgbClr val="333333"/>
                </a:solidFill>
                <a:ea typeface="宋体" panose="02010600030101010101" pitchFamily="2" charset="-122"/>
              </a:rPr>
              <a:t>债权终止确认日</a:t>
            </a:r>
            <a:r>
              <a:rPr lang="zh-CN" sz="2400" b="0">
                <a:solidFill>
                  <a:srgbClr val="333333"/>
                </a:solidFill>
                <a:ea typeface="宋体" panose="02010600030101010101" pitchFamily="2" charset="-122"/>
              </a:rPr>
              <a:t>公允价值）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固定资产　　　　　700（</a:t>
            </a:r>
            <a:r>
              <a:rPr lang="zh-CN" sz="2400" b="1">
                <a:solidFill>
                  <a:srgbClr val="333333"/>
                </a:solidFill>
                <a:ea typeface="宋体" panose="02010600030101010101" pitchFamily="2" charset="-122"/>
              </a:rPr>
              <a:t>已知</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库存商品　　　　</a:t>
            </a:r>
            <a:r>
              <a:rPr lang="en-US" sz="2400" b="0">
                <a:solidFill>
                  <a:srgbClr val="333333"/>
                </a:solidFill>
                <a:latin typeface="宋体" panose="02010600030101010101" pitchFamily="2" charset="-122"/>
                <a:ea typeface="宋体" panose="02010600030101010101" pitchFamily="2" charset="-122"/>
              </a:rPr>
              <a:t> </a:t>
            </a:r>
            <a:r>
              <a:rPr lang="zh-CN" sz="2400" b="0">
                <a:solidFill>
                  <a:srgbClr val="333333"/>
                </a:solidFill>
                <a:ea typeface="宋体" panose="02010600030101010101" pitchFamily="2" charset="-122"/>
              </a:rPr>
              <a:t>1300（</a:t>
            </a:r>
            <a:r>
              <a:rPr lang="zh-CN" sz="2400" b="1">
                <a:solidFill>
                  <a:srgbClr val="333333"/>
                </a:solidFill>
                <a:ea typeface="宋体" panose="02010600030101010101" pitchFamily="2" charset="-122"/>
              </a:rPr>
              <a:t>已知</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坏账准备　　　　　</a:t>
            </a:r>
            <a:r>
              <a:rPr lang="en-US" sz="2400" b="0">
                <a:solidFill>
                  <a:srgbClr val="333333"/>
                </a:solidFill>
                <a:latin typeface="宋体" panose="02010600030101010101" pitchFamily="2" charset="-122"/>
                <a:ea typeface="宋体" panose="02010600030101010101" pitchFamily="2" charset="-122"/>
              </a:rPr>
              <a:t> 20</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1">
                <a:solidFill>
                  <a:srgbClr val="333333"/>
                </a:solidFill>
                <a:ea typeface="宋体" panose="02010600030101010101" pitchFamily="2" charset="-122"/>
              </a:rPr>
              <a:t>投资收益</a:t>
            </a:r>
            <a:r>
              <a:rPr lang="zh-CN" sz="2400" b="0">
                <a:solidFill>
                  <a:srgbClr val="333333"/>
                </a:solidFill>
                <a:ea typeface="宋体" panose="02010600030101010101" pitchFamily="2" charset="-122"/>
              </a:rPr>
              <a:t>　　　　　240（差额）　[3 390－（3660－20）</a:t>
            </a:r>
            <a:r>
              <a:rPr lang="zh-CN" sz="2400" b="1">
                <a:solidFill>
                  <a:srgbClr val="333333"/>
                </a:solidFill>
                <a:ea typeface="宋体" panose="02010600030101010101" pitchFamily="2" charset="-122"/>
              </a:rPr>
              <a:t>＋（1400－1390）</a:t>
            </a:r>
            <a:r>
              <a:rPr lang="en-US" sz="2400" b="0">
                <a:solidFill>
                  <a:srgbClr val="333333"/>
                </a:solidFill>
                <a:latin typeface="宋体" panose="02010600030101010101" pitchFamily="2" charset="-122"/>
                <a:ea typeface="宋体" panose="02010600030101010101" pitchFamily="2" charset="-122"/>
              </a:rPr>
              <a:t>]</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贷：应收账款　　　　　</a:t>
            </a:r>
            <a:r>
              <a:rPr lang="en-US" sz="2400" b="0">
                <a:solidFill>
                  <a:srgbClr val="333333"/>
                </a:solidFill>
                <a:latin typeface="宋体" panose="02010600030101010101" pitchFamily="2" charset="-122"/>
                <a:ea typeface="宋体" panose="02010600030101010101" pitchFamily="2" charset="-122"/>
              </a:rPr>
              <a:t>3 660</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342900" y="411480"/>
            <a:ext cx="10511790" cy="5631180"/>
          </a:xfrm>
          <a:prstGeom prst="rect">
            <a:avLst/>
          </a:prstGeom>
          <a:noFill/>
          <a:ln w="9525">
            <a:noFill/>
          </a:ln>
        </p:spPr>
        <p:txBody>
          <a:bodyPr wrap="square">
            <a:spAutoFit/>
          </a:bodyPr>
          <a:lstStyle/>
          <a:p>
            <a:pPr indent="0" fontAlgn="auto">
              <a:lnSpc>
                <a:spcPct val="150000"/>
              </a:lnSpc>
            </a:pPr>
            <a:r>
              <a:rPr lang="zh-CN" sz="2400" b="1">
                <a:solidFill>
                  <a:srgbClr val="333333"/>
                </a:solidFill>
                <a:ea typeface="宋体" panose="02010600030101010101" pitchFamily="2" charset="-122"/>
              </a:rPr>
              <a:t>乙公司（债务人）</a:t>
            </a:r>
            <a:r>
              <a:rPr lang="zh-CN" sz="2400" b="0">
                <a:solidFill>
                  <a:srgbClr val="333333"/>
                </a:solidFill>
                <a:ea typeface="宋体" panose="02010600030101010101" pitchFamily="2" charset="-122"/>
              </a:rPr>
              <a:t>：</a:t>
            </a:r>
            <a:endParaRPr lang="zh-CN" sz="2400" b="1">
              <a:solidFill>
                <a:srgbClr val="333333"/>
              </a:solidFill>
              <a:ea typeface="宋体" panose="02010600030101010101" pitchFamily="2" charset="-122"/>
            </a:endParaRPr>
          </a:p>
          <a:p>
            <a:pPr indent="0" fontAlgn="auto">
              <a:lnSpc>
                <a:spcPct val="150000"/>
              </a:lnSpc>
            </a:pPr>
            <a:r>
              <a:rPr lang="zh-CN" sz="2400" b="1">
                <a:solidFill>
                  <a:srgbClr val="333333"/>
                </a:solidFill>
                <a:ea typeface="宋体" panose="02010600030101010101" pitchFamily="2" charset="-122"/>
              </a:rPr>
              <a:t>债务终止确认日</a:t>
            </a:r>
            <a:r>
              <a:rPr lang="zh-CN" sz="2400" b="0">
                <a:solidFill>
                  <a:srgbClr val="333333"/>
                </a:solidFill>
                <a:ea typeface="宋体" panose="02010600030101010101" pitchFamily="2" charset="-122"/>
              </a:rPr>
              <a:t>2022年10月18日：</a:t>
            </a:r>
          </a:p>
          <a:p>
            <a:pPr indent="0" fontAlgn="auto">
              <a:lnSpc>
                <a:spcPct val="150000"/>
              </a:lnSpc>
            </a:pPr>
            <a:r>
              <a:rPr lang="zh-CN" sz="2400" b="0">
                <a:solidFill>
                  <a:srgbClr val="333333"/>
                </a:solidFill>
                <a:ea typeface="宋体" panose="02010600030101010101" pitchFamily="2" charset="-122"/>
              </a:rPr>
              <a:t>借：固定资产清理　　　</a:t>
            </a:r>
            <a:r>
              <a:rPr lang="en-US" sz="2400" b="1">
                <a:solidFill>
                  <a:srgbClr val="333333"/>
                </a:solidFill>
                <a:latin typeface="宋体" panose="02010600030101010101" pitchFamily="2" charset="-122"/>
                <a:ea typeface="宋体" panose="02010600030101010101" pitchFamily="2" charset="-122"/>
              </a:rPr>
              <a:t>600</a:t>
            </a:r>
            <a:r>
              <a:rPr lang="zh-CN" sz="2400" b="0">
                <a:solidFill>
                  <a:srgbClr val="333333"/>
                </a:solidFill>
                <a:ea typeface="宋体" panose="02010600030101010101" pitchFamily="2" charset="-122"/>
              </a:rPr>
              <a:t>（差额）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累计折旧</a:t>
            </a:r>
            <a:r>
              <a:rPr lang="en-US" sz="2400" b="0">
                <a:solidFill>
                  <a:srgbClr val="333333"/>
                </a:solidFill>
                <a:latin typeface="宋体" panose="02010600030101010101" pitchFamily="2" charset="-122"/>
                <a:ea typeface="宋体" panose="02010600030101010101" pitchFamily="2" charset="-122"/>
              </a:rPr>
              <a:t> </a:t>
            </a:r>
            <a:r>
              <a:rPr lang="zh-CN" sz="2400" b="0">
                <a:solidFill>
                  <a:srgbClr val="333333"/>
                </a:solidFill>
                <a:ea typeface="宋体" panose="02010600030101010101" pitchFamily="2" charset="-122"/>
              </a:rPr>
              <a:t>　　　　　</a:t>
            </a:r>
            <a:r>
              <a:rPr lang="en-US" sz="2400" b="0">
                <a:solidFill>
                  <a:srgbClr val="333333"/>
                </a:solidFill>
                <a:latin typeface="宋体" panose="02010600030101010101" pitchFamily="2" charset="-122"/>
                <a:ea typeface="宋体" panose="02010600030101010101" pitchFamily="2" charset="-122"/>
              </a:rPr>
              <a:t>50</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贷：固定资产　　　　　</a:t>
            </a:r>
            <a:r>
              <a:rPr lang="en-US" sz="2400" b="0">
                <a:solidFill>
                  <a:srgbClr val="333333"/>
                </a:solidFill>
                <a:latin typeface="宋体" panose="02010600030101010101" pitchFamily="2" charset="-122"/>
                <a:ea typeface="宋体" panose="02010600030101010101" pitchFamily="2" charset="-122"/>
              </a:rPr>
              <a:t>650</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借：应付账款　　　　　3 660（账面价值）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贷：交易性金融资产　　　1 200（1000＋200，账面价值）</a:t>
            </a:r>
          </a:p>
          <a:p>
            <a:pPr indent="0" fontAlgn="auto">
              <a:lnSpc>
                <a:spcPct val="150000"/>
              </a:lnSpc>
            </a:pPr>
            <a:r>
              <a:rPr lang="zh-CN" sz="2400" b="0">
                <a:solidFill>
                  <a:srgbClr val="333333"/>
                </a:solidFill>
                <a:ea typeface="宋体" panose="02010600030101010101" pitchFamily="2" charset="-122"/>
              </a:rPr>
              <a:t>　　　　固定资产清理　　　　　</a:t>
            </a:r>
            <a:r>
              <a:rPr lang="en-US" sz="2400" b="1">
                <a:solidFill>
                  <a:srgbClr val="333333"/>
                </a:solidFill>
                <a:latin typeface="宋体" panose="02010600030101010101" pitchFamily="2" charset="-122"/>
                <a:ea typeface="宋体" panose="02010600030101010101" pitchFamily="2" charset="-122"/>
              </a:rPr>
              <a:t>600</a:t>
            </a:r>
            <a:r>
              <a:rPr lang="zh-CN" sz="2400" b="0">
                <a:solidFill>
                  <a:srgbClr val="333333"/>
                </a:solidFill>
                <a:ea typeface="宋体" panose="02010600030101010101" pitchFamily="2" charset="-122"/>
              </a:rPr>
              <a:t>（账面价值）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库存商品　　　　　　1 200（账面价值）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1">
                <a:solidFill>
                  <a:srgbClr val="333333"/>
                </a:solidFill>
                <a:ea typeface="宋体" panose="02010600030101010101" pitchFamily="2" charset="-122"/>
              </a:rPr>
              <a:t>其他收益</a:t>
            </a:r>
            <a:r>
              <a:rPr lang="zh-CN" sz="2400" b="0">
                <a:solidFill>
                  <a:srgbClr val="333333"/>
                </a:solidFill>
                <a:ea typeface="宋体" panose="02010600030101010101" pitchFamily="2" charset="-122"/>
              </a:rPr>
              <a:t>—债务重组收益660（差额）</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680085" y="358140"/>
            <a:ext cx="11008360" cy="341503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B.甲公司（客户）与乙公司（供应方）签订合同，</a:t>
            </a:r>
            <a:r>
              <a:rPr lang="zh-CN" sz="2400" b="1">
                <a:ea typeface="宋体" panose="02010600030101010101" pitchFamily="2" charset="-122"/>
              </a:rPr>
              <a:t>使用指定的乙公司船只将货物从甲地运至乙地</a:t>
            </a:r>
            <a:r>
              <a:rPr lang="zh-CN" sz="2400" b="0">
                <a:ea typeface="宋体" panose="02010600030101010101" pitchFamily="2" charset="-122"/>
              </a:rPr>
              <a:t>。</a:t>
            </a:r>
            <a:r>
              <a:rPr lang="zh-CN" sz="2400" b="1">
                <a:ea typeface="宋体" panose="02010600030101010101" pitchFamily="2" charset="-122"/>
              </a:rPr>
              <a:t>合同明确规定</a:t>
            </a:r>
            <a:r>
              <a:rPr lang="zh-CN" sz="2400" b="0">
                <a:ea typeface="宋体" panose="02010600030101010101" pitchFamily="2" charset="-122"/>
              </a:rPr>
              <a:t>了船只、运输的货物以及装卸日期。乙公司</a:t>
            </a:r>
            <a:r>
              <a:rPr lang="zh-CN" sz="2400" b="1">
                <a:ea typeface="宋体" panose="02010600030101010101" pitchFamily="2" charset="-122"/>
              </a:rPr>
              <a:t>没有替换船只的权利</a:t>
            </a:r>
            <a:r>
              <a:rPr lang="zh-CN" sz="2400" b="0">
                <a:ea typeface="宋体" panose="02010600030101010101" pitchFamily="2" charset="-122"/>
              </a:rPr>
              <a:t>。运输的货物将</a:t>
            </a:r>
            <a:r>
              <a:rPr lang="zh-CN" sz="2400" b="1">
                <a:ea typeface="宋体" panose="02010600030101010101" pitchFamily="2" charset="-122"/>
              </a:rPr>
              <a:t>占据该船只几乎全部的运力</a:t>
            </a:r>
            <a:r>
              <a:rPr lang="zh-CN" sz="2400" b="0">
                <a:ea typeface="宋体" panose="02010600030101010101" pitchFamily="2" charset="-122"/>
              </a:rPr>
              <a:t>。</a:t>
            </a:r>
            <a:r>
              <a:rPr lang="zh-CN" sz="2400" b="1">
                <a:ea typeface="宋体" panose="02010600030101010101" pitchFamily="2" charset="-122"/>
              </a:rPr>
              <a:t>乙公司负责船只的操作和维护，并负责船上货物的安全运输</a:t>
            </a:r>
            <a:r>
              <a:rPr lang="zh-CN" sz="2400" b="0">
                <a:ea typeface="宋体" panose="02010600030101010101" pitchFamily="2" charset="-122"/>
              </a:rPr>
              <a:t>。合同期间，甲公司不得雇佣其他人员操作船只或自行操作船只。因此，甲公司有权主导船只的使用（</a:t>
            </a:r>
            <a:r>
              <a:rPr lang="zh-CN" sz="2400" b="1">
                <a:ea typeface="宋体" panose="02010600030101010101" pitchFamily="2" charset="-122"/>
              </a:rPr>
              <a:t>合同规定使用目的和方式，但非客户运营</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457200" y="546735"/>
            <a:ext cx="10930890" cy="507746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（四）债权人受让处置组</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债务人以</a:t>
            </a:r>
            <a:r>
              <a:rPr lang="zh-CN" sz="2400" b="1">
                <a:ea typeface="宋体" panose="02010600030101010101" pitchFamily="2" charset="-122"/>
              </a:rPr>
              <a:t>处置组</a:t>
            </a:r>
            <a:r>
              <a:rPr lang="zh-CN" sz="2400" b="0">
                <a:ea typeface="宋体" panose="02010600030101010101" pitchFamily="2" charset="-122"/>
              </a:rPr>
              <a:t>（</a:t>
            </a:r>
            <a:r>
              <a:rPr lang="zh-CN" sz="2400" b="1">
                <a:ea typeface="宋体" panose="02010600030101010101" pitchFamily="2" charset="-122"/>
              </a:rPr>
              <a:t>金融资产、金融负债、非金融资产</a:t>
            </a:r>
            <a:r>
              <a:rPr lang="zh-CN" sz="2400" b="0">
                <a:ea typeface="宋体" panose="02010600030101010101" pitchFamily="2" charset="-122"/>
              </a:rPr>
              <a:t>）清偿债务的，债权人应当分别按照《企业会计准则第22号</a:t>
            </a:r>
            <a:r>
              <a:rPr lang="en-US" sz="2400" b="0">
                <a:latin typeface="宋体" panose="02010600030101010101" pitchFamily="2" charset="-122"/>
                <a:ea typeface="宋体" panose="02010600030101010101" pitchFamily="2" charset="-122"/>
              </a:rPr>
              <a:t>—</a:t>
            </a:r>
            <a:r>
              <a:rPr lang="zh-CN" sz="2400" b="0">
                <a:ea typeface="宋体" panose="02010600030101010101" pitchFamily="2" charset="-122"/>
              </a:rPr>
              <a:t>金融工具确认和计量》和其他相关准则的规定，对</a:t>
            </a:r>
            <a:r>
              <a:rPr lang="zh-CN" sz="2400" b="1">
                <a:ea typeface="宋体" panose="02010600030101010101" pitchFamily="2" charset="-122"/>
              </a:rPr>
              <a:t>处置组中的金融资产和负债</a:t>
            </a:r>
            <a:r>
              <a:rPr lang="zh-CN" sz="2400" b="0">
                <a:ea typeface="宋体" panose="02010600030101010101" pitchFamily="2" charset="-122"/>
              </a:rPr>
              <a:t>进行初始计量，</a:t>
            </a:r>
            <a:r>
              <a:rPr lang="zh-CN" sz="2400" b="1">
                <a:ea typeface="宋体" panose="02010600030101010101" pitchFamily="2" charset="-122"/>
              </a:rPr>
              <a:t>然后</a:t>
            </a:r>
            <a:r>
              <a:rPr lang="zh-CN" sz="2400" b="0">
                <a:ea typeface="宋体" panose="02010600030101010101" pitchFamily="2" charset="-122"/>
              </a:rPr>
              <a:t>按照</a:t>
            </a:r>
            <a:r>
              <a:rPr lang="zh-CN" sz="2400" b="1">
                <a:ea typeface="宋体" panose="02010600030101010101" pitchFamily="2" charset="-122"/>
              </a:rPr>
              <a:t>金融资产以外的各项资产（非金融资产）</a:t>
            </a:r>
            <a:r>
              <a:rPr lang="zh-CN" sz="2400" b="0">
                <a:ea typeface="宋体" panose="02010600030101010101" pitchFamily="2" charset="-122"/>
              </a:rPr>
              <a:t>在</a:t>
            </a:r>
            <a:r>
              <a:rPr lang="zh-CN" sz="2400" b="1">
                <a:ea typeface="宋体" panose="02010600030101010101" pitchFamily="2" charset="-122"/>
              </a:rPr>
              <a:t>债务重组合同生效日的公允价值</a:t>
            </a:r>
            <a:r>
              <a:rPr lang="zh-CN" sz="2400" b="0">
                <a:ea typeface="宋体" panose="02010600030101010101" pitchFamily="2" charset="-122"/>
              </a:rPr>
              <a:t>比例，对</a:t>
            </a:r>
            <a:r>
              <a:rPr lang="zh-CN" sz="2400" b="1">
                <a:ea typeface="宋体" panose="02010600030101010101" pitchFamily="2" charset="-122"/>
              </a:rPr>
              <a:t>放弃债权在合同生效日的公允价值以及承担的处置组中负债的确认金额之和</a:t>
            </a:r>
            <a:r>
              <a:rPr lang="zh-CN" sz="2400" b="0">
                <a:ea typeface="宋体" panose="02010600030101010101" pitchFamily="2" charset="-122"/>
              </a:rPr>
              <a:t>，</a:t>
            </a:r>
            <a:r>
              <a:rPr lang="zh-CN" sz="2400" b="1">
                <a:ea typeface="宋体" panose="02010600030101010101" pitchFamily="2" charset="-122"/>
              </a:rPr>
              <a:t>扣除受让金融资产当日公允价值后的净额</a:t>
            </a:r>
            <a:r>
              <a:rPr lang="zh-CN" sz="2400" b="0">
                <a:ea typeface="宋体" panose="02010600030101010101" pitchFamily="2" charset="-122"/>
              </a:rPr>
              <a:t>（</a:t>
            </a:r>
            <a:r>
              <a:rPr lang="zh-CN" sz="2400" b="1">
                <a:ea typeface="宋体" panose="02010600030101010101" pitchFamily="2" charset="-122"/>
              </a:rPr>
              <a:t>放弃债权－负债－金融资产</a:t>
            </a:r>
            <a:r>
              <a:rPr lang="zh-CN" sz="2400" b="0">
                <a:ea typeface="宋体" panose="02010600030101010101" pitchFamily="2" charset="-122"/>
              </a:rPr>
              <a:t>）进行分配，并以此为基础分别确定各项资产的成本。</a:t>
            </a:r>
            <a:r>
              <a:rPr lang="zh-CN" sz="2400" b="1">
                <a:ea typeface="宋体" panose="02010600030101010101" pitchFamily="2" charset="-122"/>
              </a:rPr>
              <a:t>放弃债权的公允价值与账面价值之间的差额</a:t>
            </a:r>
            <a:r>
              <a:rPr lang="zh-CN" sz="2400" b="0">
                <a:ea typeface="宋体" panose="02010600030101010101" pitchFamily="2" charset="-122"/>
              </a:rPr>
              <a:t>，记入</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投资收益</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443865" y="521335"/>
            <a:ext cx="10469245" cy="396938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（五）债权人将受让的资产（非流动资产）或处置组（流动资产、非流动资产、流动负债、非流动负债）划分为持有待售类别</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债务人以资产或处置组清偿债务，且债权人在取得日</a:t>
            </a:r>
            <a:r>
              <a:rPr lang="zh-CN" sz="2400" b="1">
                <a:ea typeface="宋体" panose="02010600030101010101" pitchFamily="2" charset="-122"/>
              </a:rPr>
              <a:t>未将</a:t>
            </a:r>
            <a:r>
              <a:rPr lang="zh-CN" sz="2400" b="0">
                <a:ea typeface="宋体" panose="02010600030101010101" pitchFamily="2" charset="-122"/>
              </a:rPr>
              <a:t>受让的相关资产或处置组</a:t>
            </a:r>
            <a:r>
              <a:rPr lang="zh-CN" sz="2400" b="1">
                <a:ea typeface="宋体" panose="02010600030101010101" pitchFamily="2" charset="-122"/>
              </a:rPr>
              <a:t>作为非流动资产</a:t>
            </a:r>
            <a:r>
              <a:rPr lang="zh-CN" sz="2400" b="0">
                <a:ea typeface="宋体" panose="02010600030101010101" pitchFamily="2" charset="-122"/>
              </a:rPr>
              <a:t>和</a:t>
            </a:r>
            <a:r>
              <a:rPr lang="zh-CN" sz="2400" b="1">
                <a:ea typeface="宋体" panose="02010600030101010101" pitchFamily="2" charset="-122"/>
              </a:rPr>
              <a:t>非流动负债</a:t>
            </a:r>
            <a:r>
              <a:rPr lang="zh-CN" sz="2400" b="0">
                <a:ea typeface="宋体" panose="02010600030101010101" pitchFamily="2" charset="-122"/>
              </a:rPr>
              <a:t>核算，而是</a:t>
            </a:r>
            <a:r>
              <a:rPr lang="zh-CN" sz="2400" b="1">
                <a:ea typeface="宋体" panose="02010600030101010101" pitchFamily="2" charset="-122"/>
              </a:rPr>
              <a:t>将其划分为持有待售类别</a:t>
            </a:r>
            <a:r>
              <a:rPr lang="zh-CN" sz="2400" b="0">
                <a:ea typeface="宋体" panose="02010600030101010101" pitchFamily="2" charset="-122"/>
              </a:rPr>
              <a:t>的，</a:t>
            </a:r>
            <a:r>
              <a:rPr lang="zh-CN" sz="2400" b="1">
                <a:ea typeface="宋体" panose="02010600030101010101" pitchFamily="2" charset="-122"/>
              </a:rPr>
              <a:t>债权人应当在初始计量时</a:t>
            </a:r>
            <a:r>
              <a:rPr lang="zh-CN" sz="2400" b="0">
                <a:ea typeface="宋体" panose="02010600030101010101" pitchFamily="2" charset="-122"/>
              </a:rPr>
              <a:t>，比较假定其不划分为持有待售类别情况下的初始计量金额和公允价值减去出售费用后的净额，</a:t>
            </a:r>
            <a:r>
              <a:rPr lang="zh-CN" sz="2400" b="1">
                <a:ea typeface="宋体" panose="02010600030101010101" pitchFamily="2" charset="-122"/>
              </a:rPr>
              <a:t>以两者孰低计量</a:t>
            </a:r>
            <a:r>
              <a:rPr lang="zh-CN" sz="2400" b="0">
                <a:ea typeface="宋体" panose="02010600030101010101" pitchFamily="2" charset="-122"/>
              </a:rPr>
              <a:t>。（</a:t>
            </a:r>
            <a:r>
              <a:rPr lang="zh-CN" sz="2400" b="1">
                <a:ea typeface="宋体" panose="02010600030101010101" pitchFamily="2" charset="-122"/>
              </a:rPr>
              <a:t>谨慎性要求</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371475" y="427990"/>
            <a:ext cx="11448415" cy="563118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a:t>
            </a:r>
            <a:r>
              <a:rPr lang="en-US" sz="2400" b="0">
                <a:latin typeface="宋体" panose="02010600030101010101" pitchFamily="2" charset="-122"/>
                <a:ea typeface="宋体" panose="02010600030101010101" pitchFamily="2" charset="-122"/>
              </a:rPr>
              <a:t>20</a:t>
            </a:r>
            <a:r>
              <a:rPr lang="zh-CN" sz="2400" b="0">
                <a:ea typeface="宋体" panose="02010600030101010101" pitchFamily="2" charset="-122"/>
              </a:rPr>
              <a:t>22年3月18日，甲公司向乙公司销售商品一批，应收乙公司款项的入账金额为4 000万元。甲公司将该应收款项</a:t>
            </a:r>
            <a:r>
              <a:rPr lang="zh-CN" sz="2400" b="1">
                <a:ea typeface="宋体" panose="02010600030101010101" pitchFamily="2" charset="-122"/>
              </a:rPr>
              <a:t>分类为以摊余成本计量的金融资产</a:t>
            </a:r>
            <a:r>
              <a:rPr lang="zh-CN" sz="2400" b="0">
                <a:ea typeface="宋体" panose="02010600030101010101" pitchFamily="2" charset="-122"/>
              </a:rPr>
              <a:t>。乙公司将该应付账款分类为以摊余成本计量的金融负债。</a:t>
            </a:r>
            <a:r>
              <a:rPr lang="zh-CN" sz="2400" b="1">
                <a:ea typeface="宋体" panose="02010600030101010101" pitchFamily="2" charset="-122"/>
              </a:rPr>
              <a:t>4月18日</a:t>
            </a:r>
            <a:r>
              <a:rPr lang="zh-CN" sz="2400" b="0">
                <a:ea typeface="宋体" panose="02010600030101010101" pitchFamily="2" charset="-122"/>
              </a:rPr>
              <a:t>，甲公司应收乙公司账款4 000万元已逾期，</a:t>
            </a:r>
            <a:r>
              <a:rPr lang="zh-CN" sz="2400" b="1">
                <a:ea typeface="宋体" panose="02010600030101010101" pitchFamily="2" charset="-122"/>
              </a:rPr>
              <a:t>经协商决定进行债务重组</a:t>
            </a:r>
            <a:r>
              <a:rPr lang="zh-CN" sz="2400" b="0">
                <a:ea typeface="宋体" panose="02010600030101010101" pitchFamily="2" charset="-122"/>
              </a:rPr>
              <a:t>（</a:t>
            </a:r>
            <a:r>
              <a:rPr lang="zh-CN" sz="2400" b="1">
                <a:ea typeface="宋体" panose="02010600030101010101" pitchFamily="2" charset="-122"/>
              </a:rPr>
              <a:t>合同生效日</a:t>
            </a:r>
            <a:r>
              <a:rPr lang="zh-CN" sz="2400" b="0">
                <a:ea typeface="宋体" panose="02010600030101010101" pitchFamily="2" charset="-122"/>
              </a:rPr>
              <a:t>）。乙公司以一项作为</a:t>
            </a:r>
            <a:r>
              <a:rPr lang="zh-CN" sz="2400" b="1">
                <a:ea typeface="宋体" panose="02010600030101010101" pitchFamily="2" charset="-122"/>
              </a:rPr>
              <a:t>无形资产</a:t>
            </a:r>
            <a:r>
              <a:rPr lang="zh-CN" sz="2400" b="0">
                <a:ea typeface="宋体" panose="02010600030101010101" pitchFamily="2" charset="-122"/>
              </a:rPr>
              <a:t>核算的土地使用权抵偿上述债务，</a:t>
            </a:r>
            <a:r>
              <a:rPr lang="zh-CN" sz="2400" b="1">
                <a:ea typeface="宋体" panose="02010600030101010101" pitchFamily="2" charset="-122"/>
              </a:rPr>
              <a:t>5月18日，双方办理完成该资产转让手续</a:t>
            </a:r>
            <a:r>
              <a:rPr lang="zh-CN" sz="2400" b="0">
                <a:ea typeface="宋体" panose="02010600030101010101" pitchFamily="2" charset="-122"/>
              </a:rPr>
              <a:t>（</a:t>
            </a:r>
            <a:r>
              <a:rPr lang="zh-CN" sz="2400" b="1">
                <a:ea typeface="宋体" panose="02010600030101010101" pitchFamily="2" charset="-122"/>
              </a:rPr>
              <a:t>债权债务终止确认日</a:t>
            </a:r>
            <a:r>
              <a:rPr lang="zh-CN" sz="2400" b="0">
                <a:ea typeface="宋体" panose="02010600030101010101" pitchFamily="2" charset="-122"/>
              </a:rPr>
              <a:t>）并支付相关过户费用15万元，甲公司该项</a:t>
            </a:r>
            <a:r>
              <a:rPr lang="zh-CN" sz="2400" b="1">
                <a:ea typeface="宋体" panose="02010600030101010101" pitchFamily="2" charset="-122"/>
              </a:rPr>
              <a:t>应收账款当日的公允价值为3 585万元</a:t>
            </a:r>
            <a:r>
              <a:rPr lang="zh-CN" sz="2400" b="0">
                <a:ea typeface="宋体" panose="02010600030101010101" pitchFamily="2" charset="-122"/>
              </a:rPr>
              <a:t>。甲公司已对该债权计提坏账准备100万元。假设甲公司管理层决议，受让该土地使用权后将在半年内将其出售，</a:t>
            </a:r>
            <a:r>
              <a:rPr lang="zh-CN" sz="2400" b="1">
                <a:ea typeface="宋体" panose="02010600030101010101" pitchFamily="2" charset="-122"/>
              </a:rPr>
              <a:t>当日无形资产的公允价值为3 510万元</a:t>
            </a:r>
            <a:r>
              <a:rPr lang="zh-CN" sz="2400" b="0">
                <a:ea typeface="宋体" panose="02010600030101010101" pitchFamily="2" charset="-122"/>
              </a:rPr>
              <a:t>，预计未来出售该无形资产时将发生10万元的出售费用，该无形资产满足持有待售资产确认条件。</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385445" y="400050"/>
            <a:ext cx="9677400" cy="452310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endParaRPr lang="zh-CN" sz="2400" b="1">
              <a:solidFill>
                <a:srgbClr val="333333"/>
              </a:solidFill>
              <a:ea typeface="宋体" panose="02010600030101010101" pitchFamily="2" charset="-122"/>
            </a:endParaRPr>
          </a:p>
          <a:p>
            <a:pPr indent="0" fontAlgn="auto">
              <a:lnSpc>
                <a:spcPct val="150000"/>
              </a:lnSpc>
            </a:pPr>
            <a:r>
              <a:rPr lang="zh-CN" sz="2400" b="1">
                <a:solidFill>
                  <a:srgbClr val="333333"/>
                </a:solidFill>
                <a:ea typeface="宋体" panose="02010600030101010101" pitchFamily="2" charset="-122"/>
              </a:rPr>
              <a:t>（1）未划分为持有待售资产（债务重组）</a:t>
            </a:r>
            <a:endParaRPr lang="zh-CN" sz="2400" b="0">
              <a:solidFill>
                <a:srgbClr val="333333"/>
              </a:solidFill>
              <a:ea typeface="宋体" panose="02010600030101010101" pitchFamily="2" charset="-122"/>
            </a:endParaRPr>
          </a:p>
          <a:p>
            <a:pPr indent="0" fontAlgn="auto">
              <a:lnSpc>
                <a:spcPct val="150000"/>
              </a:lnSpc>
            </a:pPr>
            <a:r>
              <a:rPr lang="zh-CN" sz="2400" b="0">
                <a:solidFill>
                  <a:srgbClr val="333333"/>
                </a:solidFill>
                <a:ea typeface="宋体" panose="02010600030101010101" pitchFamily="2" charset="-122"/>
              </a:rPr>
              <a:t>无形资产入账价值＝放弃债权公允价值3 585＋相关税费15＝3 600</a:t>
            </a:r>
          </a:p>
          <a:p>
            <a:pPr indent="0" fontAlgn="auto">
              <a:lnSpc>
                <a:spcPct val="150000"/>
              </a:lnSpc>
            </a:pPr>
            <a:r>
              <a:rPr lang="zh-CN" sz="2400" b="0">
                <a:solidFill>
                  <a:srgbClr val="333333"/>
                </a:solidFill>
                <a:ea typeface="宋体" panose="02010600030101010101" pitchFamily="2" charset="-122"/>
              </a:rPr>
              <a:t>借：无形资产　3 600（3 585＋15）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坏账准备　　</a:t>
            </a:r>
            <a:r>
              <a:rPr lang="en-US" sz="2400" b="0">
                <a:solidFill>
                  <a:srgbClr val="333333"/>
                </a:solidFill>
                <a:latin typeface="宋体" panose="02010600030101010101" pitchFamily="2" charset="-122"/>
                <a:ea typeface="宋体" panose="02010600030101010101" pitchFamily="2" charset="-122"/>
              </a:rPr>
              <a:t>100</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1">
                <a:solidFill>
                  <a:srgbClr val="333333"/>
                </a:solidFill>
                <a:ea typeface="宋体" panose="02010600030101010101" pitchFamily="2" charset="-122"/>
              </a:rPr>
              <a:t>投资收益</a:t>
            </a:r>
            <a:r>
              <a:rPr lang="zh-CN" sz="2400" b="0">
                <a:solidFill>
                  <a:srgbClr val="333333"/>
                </a:solidFill>
                <a:ea typeface="宋体" panose="02010600030101010101" pitchFamily="2" charset="-122"/>
              </a:rPr>
              <a:t>　　315（差额）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贷：应收账款　　</a:t>
            </a:r>
            <a:r>
              <a:rPr lang="en-US" sz="2400" b="0">
                <a:solidFill>
                  <a:srgbClr val="333333"/>
                </a:solidFill>
                <a:latin typeface="宋体" panose="02010600030101010101" pitchFamily="2" charset="-122"/>
                <a:ea typeface="宋体" panose="02010600030101010101" pitchFamily="2" charset="-122"/>
              </a:rPr>
              <a:t>4 000</a:t>
            </a:r>
            <a:r>
              <a:rPr lang="zh-CN" sz="2400" b="0">
                <a:solidFill>
                  <a:srgbClr val="333333"/>
                </a:solidFill>
                <a:ea typeface="宋体" panose="02010600030101010101" pitchFamily="2" charset="-122"/>
              </a:rPr>
              <a:t>　　　　　　</a:t>
            </a:r>
          </a:p>
          <a:p>
            <a:pPr indent="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银行存款</a:t>
            </a:r>
            <a:r>
              <a:rPr lang="en-US" sz="2400" b="0">
                <a:solidFill>
                  <a:srgbClr val="333333"/>
                </a:solidFill>
                <a:latin typeface="宋体" panose="02010600030101010101" pitchFamily="2" charset="-122"/>
                <a:ea typeface="宋体" panose="02010600030101010101" pitchFamily="2" charset="-122"/>
              </a:rPr>
              <a:t>      15</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306705" y="249555"/>
            <a:ext cx="11578590" cy="6185535"/>
          </a:xfrm>
          <a:prstGeom prst="rect">
            <a:avLst/>
          </a:prstGeom>
          <a:noFill/>
          <a:ln w="9525">
            <a:noFill/>
          </a:ln>
        </p:spPr>
        <p:txBody>
          <a:bodyPr wrap="square">
            <a:spAutoFit/>
          </a:bodyPr>
          <a:lstStyle/>
          <a:p>
            <a:pPr indent="266700" fontAlgn="auto">
              <a:lnSpc>
                <a:spcPct val="150000"/>
              </a:lnSpc>
            </a:pPr>
            <a:r>
              <a:rPr lang="zh-CN" sz="2400" b="1">
                <a:solidFill>
                  <a:srgbClr val="333333"/>
                </a:solidFill>
                <a:ea typeface="宋体" panose="02010600030101010101" pitchFamily="2" charset="-122"/>
              </a:rPr>
              <a:t>（</a:t>
            </a:r>
            <a:r>
              <a:rPr lang="en-US" altLang="zh-CN" sz="2400" b="1">
                <a:solidFill>
                  <a:srgbClr val="333333"/>
                </a:solidFill>
                <a:ea typeface="宋体" panose="02010600030101010101" pitchFamily="2" charset="-122"/>
              </a:rPr>
              <a:t>2</a:t>
            </a:r>
            <a:r>
              <a:rPr lang="zh-CN" sz="2400" b="1">
                <a:solidFill>
                  <a:srgbClr val="333333"/>
                </a:solidFill>
                <a:ea typeface="宋体" panose="02010600030101010101" pitchFamily="2" charset="-122"/>
              </a:rPr>
              <a:t>）划分为持有待售资产（非债务重组）</a:t>
            </a:r>
            <a:endParaRPr lang="zh-CN" sz="2400" b="0">
              <a:solidFill>
                <a:srgbClr val="333333"/>
              </a:solidFill>
              <a:ea typeface="宋体" panose="02010600030101010101" pitchFamily="2" charset="-122"/>
            </a:endParaRPr>
          </a:p>
          <a:p>
            <a:pPr indent="266700" fontAlgn="auto">
              <a:lnSpc>
                <a:spcPct val="150000"/>
              </a:lnSpc>
            </a:pPr>
            <a:r>
              <a:rPr lang="zh-CN" sz="2400" b="0">
                <a:solidFill>
                  <a:srgbClr val="333333"/>
                </a:solidFill>
                <a:ea typeface="宋体" panose="02010600030101010101" pitchFamily="2" charset="-122"/>
              </a:rPr>
              <a:t>　　对该无形资产进行初始确认时，</a:t>
            </a:r>
            <a:r>
              <a:rPr lang="zh-CN" sz="2400" b="1">
                <a:solidFill>
                  <a:srgbClr val="333333"/>
                </a:solidFill>
                <a:ea typeface="宋体" panose="02010600030101010101" pitchFamily="2" charset="-122"/>
              </a:rPr>
              <a:t>假定不划分为持有待售类别</a:t>
            </a:r>
            <a:r>
              <a:rPr lang="zh-CN" sz="2400" b="0">
                <a:solidFill>
                  <a:srgbClr val="333333"/>
                </a:solidFill>
                <a:ea typeface="宋体" panose="02010600030101010101" pitchFamily="2" charset="-122"/>
              </a:rPr>
              <a:t>情况下的无形资产入账金额3 600（3 585＋15）与</a:t>
            </a:r>
            <a:r>
              <a:rPr lang="zh-CN" sz="2400" b="1">
                <a:solidFill>
                  <a:srgbClr val="333333"/>
                </a:solidFill>
                <a:ea typeface="宋体" panose="02010600030101010101" pitchFamily="2" charset="-122"/>
              </a:rPr>
              <a:t>公允价值减出售费用后的净额</a:t>
            </a:r>
            <a:r>
              <a:rPr lang="zh-CN" sz="2400" b="0">
                <a:solidFill>
                  <a:srgbClr val="333333"/>
                </a:solidFill>
                <a:ea typeface="宋体" panose="02010600030101010101" pitchFamily="2" charset="-122"/>
              </a:rPr>
              <a:t>3 500（3 510－10）</a:t>
            </a:r>
            <a:r>
              <a:rPr lang="zh-CN" sz="2400" b="1">
                <a:solidFill>
                  <a:srgbClr val="333333"/>
                </a:solidFill>
                <a:ea typeface="宋体" panose="02010600030101010101" pitchFamily="2" charset="-122"/>
              </a:rPr>
              <a:t>孰低</a:t>
            </a:r>
            <a:r>
              <a:rPr lang="zh-CN" sz="2400" b="0">
                <a:solidFill>
                  <a:srgbClr val="333333"/>
                </a:solidFill>
                <a:ea typeface="宋体" panose="02010600030101010101" pitchFamily="2" charset="-122"/>
              </a:rPr>
              <a:t>计量。</a:t>
            </a:r>
          </a:p>
          <a:p>
            <a:pPr indent="266700" fontAlgn="auto">
              <a:lnSpc>
                <a:spcPct val="150000"/>
              </a:lnSpc>
            </a:pPr>
            <a:r>
              <a:rPr lang="zh-CN" sz="2400" b="0">
                <a:solidFill>
                  <a:srgbClr val="333333"/>
                </a:solidFill>
                <a:ea typeface="宋体" panose="02010600030101010101" pitchFamily="2" charset="-122"/>
              </a:rPr>
              <a:t>借：</a:t>
            </a:r>
            <a:r>
              <a:rPr lang="zh-CN" sz="2400" b="1">
                <a:solidFill>
                  <a:srgbClr val="333333"/>
                </a:solidFill>
                <a:ea typeface="宋体" panose="02010600030101010101" pitchFamily="2" charset="-122"/>
              </a:rPr>
              <a:t>持有待售资产</a:t>
            </a:r>
            <a:r>
              <a:rPr lang="zh-CN" sz="2400" b="0">
                <a:solidFill>
                  <a:srgbClr val="333333"/>
                </a:solidFill>
                <a:ea typeface="宋体" panose="02010600030101010101" pitchFamily="2" charset="-122"/>
              </a:rPr>
              <a:t>—无形资产　　3 500　　</a:t>
            </a:r>
          </a:p>
          <a:p>
            <a:pPr indent="26670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坏账准备　　　　　</a:t>
            </a:r>
            <a:r>
              <a:rPr lang="en-US" sz="2400" b="0">
                <a:solidFill>
                  <a:srgbClr val="333333"/>
                </a:solidFill>
                <a:latin typeface="宋体" panose="02010600030101010101" pitchFamily="2" charset="-122"/>
                <a:ea typeface="宋体" panose="02010600030101010101" pitchFamily="2" charset="-122"/>
              </a:rPr>
              <a:t>100</a:t>
            </a:r>
            <a:r>
              <a:rPr lang="zh-CN" sz="2400" b="0">
                <a:solidFill>
                  <a:srgbClr val="333333"/>
                </a:solidFill>
                <a:ea typeface="宋体" panose="02010600030101010101" pitchFamily="2" charset="-122"/>
              </a:rPr>
              <a:t>　　</a:t>
            </a:r>
          </a:p>
          <a:p>
            <a:pPr indent="26670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1">
                <a:solidFill>
                  <a:srgbClr val="333333"/>
                </a:solidFill>
                <a:ea typeface="宋体" panose="02010600030101010101" pitchFamily="2" charset="-122"/>
              </a:rPr>
              <a:t>资产减值损失</a:t>
            </a:r>
            <a:r>
              <a:rPr lang="zh-CN" sz="2400" b="0">
                <a:solidFill>
                  <a:srgbClr val="333333"/>
                </a:solidFill>
                <a:ea typeface="宋体" panose="02010600030101010101" pitchFamily="2" charset="-122"/>
              </a:rPr>
              <a:t>　　　415（4000－3585）　　</a:t>
            </a:r>
          </a:p>
          <a:p>
            <a:pPr indent="26670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贷：应收账款　　　</a:t>
            </a:r>
            <a:r>
              <a:rPr lang="en-US" sz="2400" b="0">
                <a:solidFill>
                  <a:srgbClr val="333333"/>
                </a:solidFill>
                <a:latin typeface="宋体" panose="02010600030101010101" pitchFamily="2" charset="-122"/>
                <a:ea typeface="宋体" panose="02010600030101010101" pitchFamily="2" charset="-122"/>
              </a:rPr>
              <a:t>4 000</a:t>
            </a:r>
            <a:r>
              <a:rPr lang="zh-CN" sz="2400" b="0">
                <a:solidFill>
                  <a:srgbClr val="333333"/>
                </a:solidFill>
                <a:ea typeface="宋体" panose="02010600030101010101" pitchFamily="2" charset="-122"/>
              </a:rPr>
              <a:t>　　　　</a:t>
            </a:r>
          </a:p>
          <a:p>
            <a:pPr indent="266700" fontAlgn="auto">
              <a:lnSpc>
                <a:spcPct val="150000"/>
              </a:lnSpc>
            </a:pPr>
            <a:r>
              <a:rPr lang="zh-CN" sz="2400" b="0">
                <a:solidFill>
                  <a:srgbClr val="333333"/>
                </a:solidFill>
                <a:ea typeface="宋体" panose="02010600030101010101" pitchFamily="2" charset="-122"/>
              </a:rPr>
              <a:t> </a:t>
            </a:r>
            <a:r>
              <a:rPr lang="en-US" altLang="zh-CN" sz="2400" b="0">
                <a:solidFill>
                  <a:srgbClr val="333333"/>
                </a:solidFill>
                <a:ea typeface="宋体" panose="02010600030101010101" pitchFamily="2" charset="-122"/>
              </a:rPr>
              <a:t>             </a:t>
            </a:r>
            <a:r>
              <a:rPr lang="zh-CN" sz="2400" b="0">
                <a:solidFill>
                  <a:srgbClr val="333333"/>
                </a:solidFill>
                <a:ea typeface="宋体" panose="02010600030101010101" pitchFamily="2" charset="-122"/>
              </a:rPr>
              <a:t>银行存款　　　</a:t>
            </a:r>
            <a:r>
              <a:rPr lang="en-US" sz="2400" b="0">
                <a:solidFill>
                  <a:srgbClr val="333333"/>
                </a:solidFill>
                <a:latin typeface="宋体" panose="02010600030101010101" pitchFamily="2" charset="-122"/>
                <a:ea typeface="宋体" panose="02010600030101010101" pitchFamily="2" charset="-122"/>
              </a:rPr>
              <a:t> 15</a:t>
            </a:r>
            <a:endParaRPr lang="zh-CN" sz="2400" b="1">
              <a:solidFill>
                <a:srgbClr val="333333"/>
              </a:solidFill>
              <a:ea typeface="宋体" panose="02010600030101010101" pitchFamily="2" charset="-122"/>
            </a:endParaRPr>
          </a:p>
          <a:p>
            <a:pPr indent="266700" fontAlgn="auto">
              <a:lnSpc>
                <a:spcPct val="150000"/>
              </a:lnSpc>
            </a:pPr>
            <a:r>
              <a:rPr lang="zh-CN" sz="2400" b="1">
                <a:solidFill>
                  <a:srgbClr val="333333"/>
                </a:solidFill>
                <a:ea typeface="宋体" panose="02010600030101010101" pitchFamily="2" charset="-122"/>
              </a:rPr>
              <a:t>　　提示</a:t>
            </a:r>
            <a:r>
              <a:rPr lang="zh-CN" sz="2400" b="0">
                <a:solidFill>
                  <a:srgbClr val="333333"/>
                </a:solidFill>
                <a:ea typeface="宋体" panose="02010600030101010101" pitchFamily="2" charset="-122"/>
              </a:rPr>
              <a:t>：资产减值损失是按照《企业会计准则第42号—持有待售的非流动资产、处置组和终止经营》规定处理。</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7745730" y="1036320"/>
            <a:ext cx="4368165" cy="582168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6236335"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215" y="430530"/>
            <a:ext cx="4930775" cy="645160"/>
          </a:xfrm>
          <a:prstGeom prst="rect">
            <a:avLst/>
          </a:prstGeom>
          <a:noFill/>
        </p:spPr>
        <p:txBody>
          <a:bodyPr wrap="square" rtlCol="0">
            <a:spAutoFit/>
          </a:bodyPr>
          <a:lstStyle/>
          <a:p>
            <a:r>
              <a:rPr lang="zh-CN" altLang="en-US" sz="3600">
                <a:solidFill>
                  <a:srgbClr val="49600B"/>
                </a:solidFill>
                <a:sym typeface="+mn-ea"/>
              </a:rPr>
              <a:t>五、税会差异分析</a:t>
            </a:r>
          </a:p>
        </p:txBody>
      </p:sp>
      <p:sp>
        <p:nvSpPr>
          <p:cNvPr id="100" name="文本框 99"/>
          <p:cNvSpPr txBox="1"/>
          <p:nvPr/>
        </p:nvSpPr>
        <p:spPr>
          <a:xfrm>
            <a:off x="438150" y="1356995"/>
            <a:ext cx="8197850" cy="396938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（一）债权人</a:t>
            </a:r>
            <a:endParaRPr lang="zh-CN" sz="2400" b="0">
              <a:ea typeface="宋体" panose="02010600030101010101" pitchFamily="2" charset="-122"/>
            </a:endParaRPr>
          </a:p>
          <a:p>
            <a:pPr indent="0" fontAlgn="auto">
              <a:lnSpc>
                <a:spcPct val="150000"/>
              </a:lnSpc>
            </a:pPr>
            <a:r>
              <a:rPr lang="en-US" altLang="zh-CN" sz="2400" b="0">
                <a:ea typeface="宋体" panose="02010600030101010101" pitchFamily="2" charset="-122"/>
              </a:rPr>
              <a:t>         </a:t>
            </a:r>
            <a:r>
              <a:rPr lang="zh-CN" sz="2400" b="0">
                <a:ea typeface="宋体" panose="02010600030101010101" pitchFamily="2" charset="-122"/>
              </a:rPr>
              <a:t>财税[2009]59号文规定，以资产清偿债务方式进行债务重组的，</a:t>
            </a:r>
            <a:r>
              <a:rPr lang="zh-CN" sz="2400" b="1">
                <a:ea typeface="宋体" panose="02010600030101010101" pitchFamily="2" charset="-122"/>
              </a:rPr>
              <a:t>债权人按照该抵债资产的公允价值确认计税基础</a:t>
            </a:r>
            <a:r>
              <a:rPr lang="zh-CN" sz="2400" b="0">
                <a:ea typeface="宋体" panose="02010600030101010101" pitchFamily="2" charset="-122"/>
              </a:rPr>
              <a:t>。实务中，企业应当注意取得和保存该公允价值的证明材料，例如同类资产的销售合同、评估报告、法院裁定文书等；同时，按照抵债资产的公允价值低于债权计税基础的差额（</a:t>
            </a:r>
            <a:r>
              <a:rPr lang="zh-CN" sz="2400" b="1">
                <a:ea typeface="宋体" panose="02010600030101010101" pitchFamily="2" charset="-122"/>
              </a:rPr>
              <a:t>税法是基于债权人作出让步的前提</a:t>
            </a:r>
            <a:r>
              <a:rPr lang="zh-CN" sz="2400" b="0">
                <a:ea typeface="宋体" panose="02010600030101010101" pitchFamily="2" charset="-122"/>
              </a:rPr>
              <a:t>），确认债务重组损失。</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433070" y="717550"/>
            <a:ext cx="10310495" cy="3415030"/>
          </a:xfrm>
          <a:prstGeom prst="rect">
            <a:avLst/>
          </a:prstGeom>
          <a:noFill/>
          <a:ln w="9525">
            <a:noFill/>
          </a:ln>
        </p:spPr>
        <p:txBody>
          <a:bodyPr wrap="square">
            <a:spAutoFit/>
          </a:bodyPr>
          <a:lstStyle/>
          <a:p>
            <a:pPr indent="267970" fontAlgn="auto">
              <a:lnSpc>
                <a:spcPct val="150000"/>
              </a:lnSpc>
            </a:pPr>
            <a:r>
              <a:rPr lang="en-US" altLang="zh-CN" sz="2400" b="0">
                <a:ea typeface="宋体" panose="02010600030101010101" pitchFamily="2" charset="-122"/>
              </a:rPr>
              <a:t>    </a:t>
            </a:r>
            <a:r>
              <a:rPr lang="zh-CN" sz="2400" b="0">
                <a:ea typeface="宋体" panose="02010600030101010101" pitchFamily="2" charset="-122"/>
              </a:rPr>
              <a:t>《国家税务总局关于发布&lt;企业资产损失所得税税前扣除管理办法&gt;的公告》（国家税务总局公告2011年第25号）中规定，</a:t>
            </a:r>
            <a:r>
              <a:rPr lang="zh-CN" sz="2400" b="1">
                <a:ea typeface="宋体" panose="02010600030101010101" pitchFamily="2" charset="-122"/>
              </a:rPr>
              <a:t>企业未向债务人和担保人追偿的债权不得税前扣除</a:t>
            </a:r>
            <a:r>
              <a:rPr lang="zh-CN" sz="2400" b="0">
                <a:ea typeface="宋体" panose="02010600030101010101" pitchFamily="2" charset="-122"/>
              </a:rPr>
              <a:t>。也就是说，能够税前扣除的损失一定是债权人追索未果，或采用诉讼、申请其破产等极端措施后会造成更不利后果而不得不进行债务重组的结果，债权人消极无为或主动放弃债权的损失，则不得税前扣除。</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572770" y="823595"/>
            <a:ext cx="10007600" cy="3415030"/>
          </a:xfrm>
          <a:prstGeom prst="rect">
            <a:avLst/>
          </a:prstGeom>
          <a:noFill/>
          <a:ln w="9525">
            <a:noFill/>
          </a:ln>
        </p:spPr>
        <p:txBody>
          <a:bodyPr wrap="square">
            <a:spAutoFit/>
          </a:bodyPr>
          <a:lstStyle/>
          <a:p>
            <a:pPr indent="457200" fontAlgn="auto">
              <a:lnSpc>
                <a:spcPct val="150000"/>
              </a:lnSpc>
            </a:pPr>
            <a:r>
              <a:rPr lang="en-US" altLang="zh-CN" sz="2400" b="0">
                <a:ea typeface="宋体" panose="02010600030101010101" pitchFamily="2" charset="-122"/>
              </a:rPr>
              <a:t>  </a:t>
            </a:r>
            <a:r>
              <a:rPr lang="zh-CN" sz="2400" b="0">
                <a:ea typeface="宋体" panose="02010600030101010101" pitchFamily="2" charset="-122"/>
              </a:rPr>
              <a:t>关于债务重组损失的税前扣除，不同税收政策之间还需要进一步的协调。《财政部</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国家税务总局关于企业资产损失税前扣除政策的通知》（财税[2009]57号）规定，除贷款类债权外的应收、预付账款，债权人与债务人达成债务重组协议或法院批准破产重整计划后，无法追偿的损失可以税前扣除，而在贷款类债权税前扣除的相关规定中，则没有涉及债务重组损失项目，从而带来金融企业处理债务重组损失时适用政策上的争议。</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688975" y="751205"/>
            <a:ext cx="9964420" cy="396938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（二）债务人</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国家税务总局关于贯彻落实企业所得税法若干税收问题的通知》（国税函[2010]79号）规定，企业发生债务重组，应在债务重组合同或协议生效时确认收入的实现；新债务重组准则要求在“相关资产和所清偿债务符合终止确认条件时”确认债务重组损益。当两个时点分属上下两个年度时，会计和企业所得税关于债务重组损益确认时点不一致的规定将会产生纳税调整。</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703580" y="1014095"/>
            <a:ext cx="10022205" cy="2306955"/>
          </a:xfrm>
          <a:prstGeom prst="rect">
            <a:avLst/>
          </a:prstGeom>
          <a:noFill/>
          <a:ln w="9525">
            <a:noFill/>
          </a:ln>
        </p:spPr>
        <p:txBody>
          <a:bodyPr wrap="square">
            <a:spAutoFit/>
          </a:bodyPr>
          <a:lstStyle/>
          <a:p>
            <a:pPr indent="0" fontAlgn="auto">
              <a:lnSpc>
                <a:spcPct val="150000"/>
              </a:lnSpc>
            </a:pPr>
            <a:r>
              <a:rPr lang="en-US" altLang="zh-CN" sz="2400" b="0">
                <a:ea typeface="宋体" panose="02010600030101010101" pitchFamily="2" charset="-122"/>
              </a:rPr>
              <a:t>         </a:t>
            </a:r>
            <a:r>
              <a:rPr lang="zh-CN" sz="2400" b="0">
                <a:ea typeface="宋体" panose="02010600030101010101" pitchFamily="2" charset="-122"/>
              </a:rPr>
              <a:t>现行税法将</a:t>
            </a:r>
            <a:r>
              <a:rPr lang="zh-CN" sz="2400" b="1">
                <a:ea typeface="宋体" panose="02010600030101010101" pitchFamily="2" charset="-122"/>
              </a:rPr>
              <a:t>债务人以非货币资产清偿债务分解为转让相关非货币性资产、按非货币性资产公允价值清偿债务两项业务</a:t>
            </a:r>
            <a:r>
              <a:rPr lang="zh-CN" sz="2400" b="0">
                <a:ea typeface="宋体" panose="02010600030101010101" pitchFamily="2" charset="-122"/>
              </a:rPr>
              <a:t>，纳税人必须分别申报资产视同销售收入和成本，以及债务重组的所得。对于债务重组所得，又分别规定了一般税务处理与特殊税务处理。</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632460" y="372745"/>
            <a:ext cx="11081385" cy="396938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C.甲公司（客户）与乙公司（供应方）就</a:t>
            </a:r>
            <a:r>
              <a:rPr lang="zh-CN" sz="2400" b="1">
                <a:ea typeface="宋体" panose="02010600030101010101" pitchFamily="2" charset="-122"/>
              </a:rPr>
              <a:t>使用一辆卡车在一周时间将货物从X地运至Y地</a:t>
            </a:r>
            <a:r>
              <a:rPr lang="zh-CN" sz="2400" b="0">
                <a:ea typeface="宋体" panose="02010600030101010101" pitchFamily="2" charset="-122"/>
              </a:rPr>
              <a:t>签订了合同。根据合同，乙公司只提供卡车、发运及到货的时间和站点，甲公司负责派人驾车自X地到Y地。</a:t>
            </a:r>
            <a:r>
              <a:rPr lang="zh-CN" sz="2400" b="1">
                <a:ea typeface="宋体" panose="02010600030101010101" pitchFamily="2" charset="-122"/>
              </a:rPr>
              <a:t>合同中明确指定</a:t>
            </a:r>
            <a:r>
              <a:rPr lang="zh-CN" sz="2400" b="0">
                <a:ea typeface="宋体" panose="02010600030101010101" pitchFamily="2" charset="-122"/>
              </a:rPr>
              <a:t>了卡车，并规定在合同期内该卡车只允许用于运输合同中指定的货物，乙公司</a:t>
            </a:r>
            <a:r>
              <a:rPr lang="zh-CN" sz="2400" b="1">
                <a:ea typeface="宋体" panose="02010600030101010101" pitchFamily="2" charset="-122"/>
              </a:rPr>
              <a:t>没有替换权</a:t>
            </a:r>
            <a:r>
              <a:rPr lang="zh-CN" sz="2400" b="0">
                <a:ea typeface="宋体" panose="02010600030101010101" pitchFamily="2" charset="-122"/>
              </a:rPr>
              <a:t>。合同规定了卡车可行驶的最大里程。</a:t>
            </a:r>
            <a:r>
              <a:rPr lang="zh-CN" sz="2400" b="1">
                <a:ea typeface="宋体" panose="02010600030101010101" pitchFamily="2" charset="-122"/>
              </a:rPr>
              <a:t>甲公司可在合同规定的范围内选择具体的行驶速度、路线、停车休息地点</a:t>
            </a:r>
            <a:r>
              <a:rPr lang="zh-CN" sz="2400" b="0">
                <a:ea typeface="宋体" panose="02010600030101010101" pitchFamily="2" charset="-122"/>
              </a:rPr>
              <a:t>等。甲公司在指定路程完成后无权继续使用这辆卡车。因此，</a:t>
            </a:r>
            <a:r>
              <a:rPr lang="zh-CN" sz="2400" b="1">
                <a:ea typeface="宋体" panose="02010600030101010101" pitchFamily="2" charset="-122"/>
              </a:rPr>
              <a:t>甲公司有权主导卡车的使用</a:t>
            </a:r>
            <a:r>
              <a:rPr lang="zh-CN" sz="2400" b="0">
                <a:ea typeface="宋体" panose="02010600030101010101" pitchFamily="2" charset="-122"/>
              </a:rPr>
              <a:t>（</a:t>
            </a:r>
            <a:r>
              <a:rPr lang="zh-CN" sz="2400" b="1">
                <a:ea typeface="宋体" panose="02010600030101010101" pitchFamily="2" charset="-122"/>
              </a:rPr>
              <a:t>合同规定使用目的和方式，客户运营</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487045" y="784225"/>
            <a:ext cx="8768080" cy="2861310"/>
          </a:xfrm>
          <a:prstGeom prst="rect">
            <a:avLst/>
          </a:prstGeom>
          <a:noFill/>
          <a:ln w="9525">
            <a:noFill/>
          </a:ln>
        </p:spPr>
        <p:txBody>
          <a:bodyPr wrap="square">
            <a:spAutoFit/>
          </a:bodyPr>
          <a:lstStyle/>
          <a:p>
            <a:pPr indent="0" fontAlgn="auto">
              <a:lnSpc>
                <a:spcPct val="150000"/>
              </a:lnSpc>
            </a:pPr>
            <a:r>
              <a:rPr lang="en-US" altLang="zh-CN" sz="2400" b="0">
                <a:ea typeface="宋体" panose="02010600030101010101" pitchFamily="2" charset="-122"/>
              </a:rPr>
              <a:t>         </a:t>
            </a:r>
            <a:r>
              <a:rPr lang="zh-CN" sz="2400" b="0">
                <a:ea typeface="宋体" panose="02010600030101010101" pitchFamily="2" charset="-122"/>
              </a:rPr>
              <a:t>1、基于</a:t>
            </a:r>
            <a:r>
              <a:rPr lang="zh-CN" sz="2400" b="1">
                <a:ea typeface="宋体" panose="02010600030101010101" pitchFamily="2" charset="-122"/>
              </a:rPr>
              <a:t>一般性税务处理</a:t>
            </a:r>
            <a:r>
              <a:rPr lang="zh-CN" sz="2400" b="0">
                <a:ea typeface="宋体" panose="02010600030101010101" pitchFamily="2" charset="-122"/>
              </a:rPr>
              <a:t>的分析：债务人应当按照支付的债务清偿额低于债务计税基础的差额，确认债务重组所得。一般来说，按新债务重组准则确认的债务重组会计收益要大于税收上的债务重组所得，特别是抵债资产中有不动产时，在纳税申报时要注意作相应的纳税调减。</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dcac23d5fcf77162612245d681be7955719f23b4b15b-TSpweO_fw658"/>
          <p:cNvPicPr>
            <a:picLocks noChangeAspect="1"/>
          </p:cNvPicPr>
          <p:nvPr/>
        </p:nvPicPr>
        <p:blipFill>
          <a:blip r:embed="rId2"/>
          <a:stretch>
            <a:fillRect/>
          </a:stretch>
        </p:blipFill>
        <p:spPr>
          <a:xfrm>
            <a:off x="10445750" y="4003040"/>
            <a:ext cx="1567815" cy="2737485"/>
          </a:xfrm>
          <a:prstGeom prst="rect">
            <a:avLst/>
          </a:prstGeom>
        </p:spPr>
      </p:pic>
      <p:sp>
        <p:nvSpPr>
          <p:cNvPr id="100" name="文本框 99"/>
          <p:cNvSpPr txBox="1"/>
          <p:nvPr/>
        </p:nvSpPr>
        <p:spPr>
          <a:xfrm>
            <a:off x="587375" y="831850"/>
            <a:ext cx="10088880" cy="286131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　</a:t>
            </a:r>
            <a:r>
              <a:rPr lang="en-US" altLang="zh-CN" sz="2400" b="0">
                <a:ea typeface="宋体" panose="02010600030101010101" pitchFamily="2" charset="-122"/>
              </a:rPr>
              <a:t>     </a:t>
            </a:r>
            <a:r>
              <a:rPr lang="zh-CN" sz="2400" b="0">
                <a:ea typeface="宋体" panose="02010600030101010101" pitchFamily="2" charset="-122"/>
              </a:rPr>
              <a:t>2、基于</a:t>
            </a:r>
            <a:r>
              <a:rPr lang="zh-CN" sz="2400" b="1">
                <a:ea typeface="宋体" panose="02010600030101010101" pitchFamily="2" charset="-122"/>
              </a:rPr>
              <a:t>特殊性税务处理</a:t>
            </a:r>
            <a:r>
              <a:rPr lang="zh-CN" sz="2400" b="0">
                <a:ea typeface="宋体" panose="02010600030101010101" pitchFamily="2" charset="-122"/>
              </a:rPr>
              <a:t>的分析：财税[2009]59号文第六条规定，如果企业的债务重组所得占该企业当年应纳税所得额50%以上，可以在5个纳税年度的期间内，将其均匀计入各年度的应纳税所得额。请注意，可以分5年确认所得的只是针对债务重组所得，不包括转让抵债资产确认的视同销售所得。此时的纳税调整与纳税申报表的编制更为复杂。</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图片 1" descr="fb809d939d9e76e24402955879ebe45f43e7c2a3119aea-dnj76d_fw658"/>
          <p:cNvPicPr>
            <a:picLocks noChangeAspect="1"/>
          </p:cNvPicPr>
          <p:nvPr/>
        </p:nvPicPr>
        <p:blipFill>
          <a:blip r:embed="rId2"/>
          <a:stretch>
            <a:fillRect/>
          </a:stretch>
        </p:blipFill>
        <p:spPr>
          <a:xfrm>
            <a:off x="1106805" y="254635"/>
            <a:ext cx="3647440" cy="648589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025256" y="3030855"/>
            <a:ext cx="4622800" cy="797560"/>
            <a:chOff x="1617" y="3109"/>
            <a:chExt cx="6916" cy="1256"/>
          </a:xfrm>
        </p:grpSpPr>
        <p:sp>
          <p:nvSpPr>
            <p:cNvPr id="5" name="文本框 4"/>
            <p:cNvSpPr txBox="1"/>
            <p:nvPr/>
          </p:nvSpPr>
          <p:spPr>
            <a:xfrm>
              <a:off x="2372" y="3229"/>
              <a:ext cx="5405" cy="1016"/>
            </a:xfrm>
            <a:prstGeom prst="rect">
              <a:avLst/>
            </a:prstGeom>
            <a:noFill/>
          </p:spPr>
          <p:txBody>
            <a:bodyPr wrap="square" rtlCol="0">
              <a:spAutoFit/>
            </a:bodyPr>
            <a:lstStyle/>
            <a:p>
              <a:pPr algn="ctr"/>
              <a:r>
                <a:rPr lang="zh-CN" altLang="en-US" sz="3600">
                  <a:solidFill>
                    <a:srgbClr val="49600B"/>
                  </a:solidFill>
                  <a:sym typeface="+mn-ea"/>
                </a:rPr>
                <a:t>感谢聆听</a:t>
              </a:r>
              <a:endParaRPr lang="zh-CN" altLang="en-US" sz="3600">
                <a:solidFill>
                  <a:srgbClr val="49600B"/>
                </a:solidFill>
              </a:endParaRPr>
            </a:p>
          </p:txBody>
        </p:sp>
        <p:sp>
          <p:nvSpPr>
            <p:cNvPr id="4" name="圆角矩形 3"/>
            <p:cNvSpPr/>
            <p:nvPr/>
          </p:nvSpPr>
          <p:spPr>
            <a:xfrm>
              <a:off x="1617" y="3109"/>
              <a:ext cx="6916" cy="1256"/>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819650" y="4143375"/>
            <a:ext cx="7007994" cy="2065655"/>
            <a:chOff x="1218" y="3599"/>
            <a:chExt cx="9860" cy="2800"/>
          </a:xfrm>
        </p:grpSpPr>
        <p:sp>
          <p:nvSpPr>
            <p:cNvPr id="7" name="Oval 14"/>
            <p:cNvSpPr>
              <a:spLocks noChangeAspect="1"/>
            </p:cNvSpPr>
            <p:nvPr/>
          </p:nvSpPr>
          <p:spPr>
            <a:xfrm>
              <a:off x="1218" y="3613"/>
              <a:ext cx="1439" cy="1439"/>
            </a:xfrm>
            <a:prstGeom prst="ellipse">
              <a:avLst/>
            </a:prstGeom>
            <a:solidFill>
              <a:srgbClr val="B5C18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ontAwesome" pitchFamily="2" charset="0"/>
                </a:rPr>
                <a:t></a:t>
              </a:r>
              <a:endParaRPr lang="en-US" sz="2000" dirty="0">
                <a:solidFill>
                  <a:schemeClr val="bg1"/>
                </a:solidFill>
                <a:latin typeface="微软雅黑 Light" panose="020B0502040204020203" pitchFamily="34" charset="-122"/>
              </a:endParaRPr>
            </a:p>
          </p:txBody>
        </p:sp>
        <p:sp>
          <p:nvSpPr>
            <p:cNvPr id="8" name="任意多边形 7"/>
            <p:cNvSpPr/>
            <p:nvPr/>
          </p:nvSpPr>
          <p:spPr>
            <a:xfrm>
              <a:off x="1976" y="5051"/>
              <a:ext cx="3591" cy="1348"/>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noFill/>
            <a:ln>
              <a:solidFill>
                <a:srgbClr val="B5C18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 name="Oval 14"/>
            <p:cNvSpPr>
              <a:spLocks noChangeAspect="1"/>
            </p:cNvSpPr>
            <p:nvPr/>
          </p:nvSpPr>
          <p:spPr>
            <a:xfrm>
              <a:off x="5466" y="4872"/>
              <a:ext cx="1439" cy="1439"/>
            </a:xfrm>
            <a:prstGeom prst="ellipse">
              <a:avLst/>
            </a:prstGeom>
            <a:solidFill>
              <a:srgbClr val="B5C18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ontAwesome" pitchFamily="2" charset="0"/>
                </a:rPr>
                <a:t></a:t>
              </a:r>
              <a:endParaRPr lang="en-US" sz="2000" dirty="0">
                <a:solidFill>
                  <a:schemeClr val="bg1"/>
                </a:solidFill>
                <a:latin typeface="微软雅黑 Light" panose="020B0502040204020203" pitchFamily="34" charset="-122"/>
              </a:endParaRPr>
            </a:p>
          </p:txBody>
        </p:sp>
        <p:sp>
          <p:nvSpPr>
            <p:cNvPr id="12" name="Oval 14"/>
            <p:cNvSpPr>
              <a:spLocks noChangeAspect="1"/>
            </p:cNvSpPr>
            <p:nvPr/>
          </p:nvSpPr>
          <p:spPr>
            <a:xfrm>
              <a:off x="9639" y="3613"/>
              <a:ext cx="1439" cy="1439"/>
            </a:xfrm>
            <a:prstGeom prst="ellipse">
              <a:avLst/>
            </a:prstGeom>
            <a:solidFill>
              <a:srgbClr val="B5C18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ontAwesome" pitchFamily="2" charset="0"/>
                </a:rPr>
                <a:t></a:t>
              </a:r>
              <a:endParaRPr lang="en-US" sz="2000" dirty="0">
                <a:solidFill>
                  <a:schemeClr val="bg1"/>
                </a:solidFill>
                <a:latin typeface="微软雅黑 Light" panose="020B0502040204020203" pitchFamily="34" charset="-122"/>
              </a:endParaRPr>
            </a:p>
          </p:txBody>
        </p:sp>
        <p:sp>
          <p:nvSpPr>
            <p:cNvPr id="13" name="任意多边形 12"/>
            <p:cNvSpPr/>
            <p:nvPr/>
          </p:nvSpPr>
          <p:spPr>
            <a:xfrm>
              <a:off x="6341" y="3599"/>
              <a:ext cx="3531" cy="1279"/>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noFill/>
            <a:ln>
              <a:solidFill>
                <a:srgbClr val="B5C18A"/>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77190" y="356235"/>
            <a:ext cx="11453495" cy="452310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D.甲公司（客户）与乙公司（供应方）签订了使用指定船只的6年期合同。</a:t>
            </a:r>
            <a:r>
              <a:rPr lang="zh-CN" sz="2400" b="1">
                <a:ea typeface="宋体" panose="02010600030101010101" pitchFamily="2" charset="-122"/>
              </a:rPr>
              <a:t>合同明确规定</a:t>
            </a:r>
            <a:r>
              <a:rPr lang="zh-CN" sz="2400" b="0">
                <a:ea typeface="宋体" panose="02010600030101010101" pitchFamily="2" charset="-122"/>
              </a:rPr>
              <a:t>了船只，且乙公司</a:t>
            </a:r>
            <a:r>
              <a:rPr lang="zh-CN" sz="2400" b="1">
                <a:ea typeface="宋体" panose="02010600030101010101" pitchFamily="2" charset="-122"/>
              </a:rPr>
              <a:t>没有实质替换权</a:t>
            </a:r>
            <a:r>
              <a:rPr lang="zh-CN" sz="2400" b="0">
                <a:ea typeface="宋体" panose="02010600030101010101" pitchFamily="2" charset="-122"/>
              </a:rPr>
              <a:t>。</a:t>
            </a:r>
            <a:r>
              <a:rPr lang="zh-CN" sz="2400" b="1">
                <a:ea typeface="宋体" panose="02010600030101010101" pitchFamily="2" charset="-122"/>
              </a:rPr>
              <a:t>甲公司在整个6年使用期内决定运输的货物、船只是否航行以及航行的时间和目的港</a:t>
            </a:r>
            <a:r>
              <a:rPr lang="zh-CN" sz="2400" b="0">
                <a:ea typeface="宋体" panose="02010600030101010101" pitchFamily="2" charset="-122"/>
              </a:rPr>
              <a:t>，但需遵守合同规定的限制条件。这些限制条件是为了防止甲公司将船只驶入遭遇海盗风险较高的水域或装载危险品。乙公司负责船只的操作与维护并负责船上货物的安全运输。合同期间，甲公司不得雇佣其他人员操作船只或自行操作船只。因此，</a:t>
            </a:r>
            <a:r>
              <a:rPr lang="zh-CN" sz="2400" b="1">
                <a:ea typeface="宋体" panose="02010600030101010101" pitchFamily="2" charset="-122"/>
              </a:rPr>
              <a:t>甲公司有权主导船只的使用</a:t>
            </a:r>
            <a:r>
              <a:rPr lang="zh-CN" sz="2400" b="0">
                <a:ea typeface="宋体" panose="02010600030101010101" pitchFamily="2" charset="-122"/>
              </a:rPr>
              <a:t>（</a:t>
            </a:r>
            <a:r>
              <a:rPr lang="zh-CN" sz="2400" b="1">
                <a:ea typeface="宋体" panose="02010600030101010101" pitchFamily="2" charset="-122"/>
              </a:rPr>
              <a:t>客户主导使用目的和使用方式</a:t>
            </a:r>
            <a:r>
              <a:rPr lang="zh-CN" sz="2400" b="0">
                <a:ea typeface="宋体" panose="02010600030101010101" pitchFamily="2" charset="-122"/>
              </a:rPr>
              <a:t>）</a:t>
            </a:r>
            <a:endParaRPr lang="zh-CN" sz="2400" b="1">
              <a:ea typeface="宋体" panose="02010600030101010101" pitchFamily="2" charset="-122"/>
            </a:endParaRPr>
          </a:p>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ACD</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7745730" y="1036320"/>
            <a:ext cx="4368165" cy="582168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5892800"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215" y="430530"/>
            <a:ext cx="5189855" cy="645160"/>
          </a:xfrm>
          <a:prstGeom prst="rect">
            <a:avLst/>
          </a:prstGeom>
          <a:noFill/>
        </p:spPr>
        <p:txBody>
          <a:bodyPr wrap="square" rtlCol="0">
            <a:spAutoFit/>
          </a:bodyPr>
          <a:lstStyle/>
          <a:p>
            <a:r>
              <a:rPr lang="zh-CN" altLang="en-US" sz="3600">
                <a:solidFill>
                  <a:srgbClr val="49600B"/>
                </a:solidFill>
                <a:sym typeface="+mn-ea"/>
              </a:rPr>
              <a:t>二、租赁的分拆与合并</a:t>
            </a:r>
          </a:p>
        </p:txBody>
      </p:sp>
      <p:sp>
        <p:nvSpPr>
          <p:cNvPr id="100" name="文本框 99"/>
          <p:cNvSpPr txBox="1"/>
          <p:nvPr/>
        </p:nvSpPr>
        <p:spPr>
          <a:xfrm>
            <a:off x="438150" y="1408430"/>
            <a:ext cx="7157720" cy="507746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（一）租赁的分拆</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合同中同时</a:t>
            </a:r>
            <a:r>
              <a:rPr lang="zh-CN" sz="2400" b="1">
                <a:ea typeface="宋体" panose="02010600030101010101" pitchFamily="2" charset="-122"/>
              </a:rPr>
              <a:t>包含多项单独租赁</a:t>
            </a:r>
            <a:r>
              <a:rPr lang="zh-CN" sz="2400" b="0">
                <a:ea typeface="宋体" panose="02010600030101010101" pitchFamily="2" charset="-122"/>
              </a:rPr>
              <a:t>的，承租人和出租人应当将合同</a:t>
            </a:r>
            <a:r>
              <a:rPr lang="zh-CN" sz="2400" b="1">
                <a:ea typeface="宋体" panose="02010600030101010101" pitchFamily="2" charset="-122"/>
              </a:rPr>
              <a:t>予以分拆</a:t>
            </a:r>
            <a:r>
              <a:rPr lang="zh-CN" sz="2400" b="0">
                <a:ea typeface="宋体" panose="02010600030101010101" pitchFamily="2" charset="-122"/>
              </a:rPr>
              <a:t>，并分别</a:t>
            </a:r>
            <a:r>
              <a:rPr lang="zh-CN" sz="2400" b="1">
                <a:ea typeface="宋体" panose="02010600030101010101" pitchFamily="2" charset="-122"/>
              </a:rPr>
              <a:t>各项单独租赁</a:t>
            </a:r>
            <a:r>
              <a:rPr lang="zh-CN" sz="2400" b="0">
                <a:ea typeface="宋体" panose="02010600030101010101" pitchFamily="2" charset="-122"/>
              </a:rPr>
              <a:t>进行会计处理。</a:t>
            </a:r>
          </a:p>
          <a:p>
            <a:pPr indent="0" fontAlgn="auto">
              <a:lnSpc>
                <a:spcPct val="150000"/>
              </a:lnSpc>
            </a:pPr>
            <a:r>
              <a:rPr lang="zh-CN" sz="2400" b="0">
                <a:ea typeface="宋体" panose="02010600030101010101" pitchFamily="2" charset="-122"/>
              </a:rPr>
              <a:t>合同中同时</a:t>
            </a:r>
            <a:r>
              <a:rPr lang="zh-CN" sz="2400" b="1">
                <a:ea typeface="宋体" panose="02010600030101010101" pitchFamily="2" charset="-122"/>
              </a:rPr>
              <a:t>包含租赁和非租赁部分</a:t>
            </a:r>
            <a:r>
              <a:rPr lang="zh-CN" sz="2400" b="0">
                <a:ea typeface="宋体" panose="02010600030101010101" pitchFamily="2" charset="-122"/>
              </a:rPr>
              <a:t>的，承租人和出租人应当将租赁和非租赁部分</a:t>
            </a:r>
            <a:r>
              <a:rPr lang="zh-CN" sz="2400" b="1">
                <a:ea typeface="宋体" panose="02010600030101010101" pitchFamily="2" charset="-122"/>
              </a:rPr>
              <a:t>进行分拆</a:t>
            </a:r>
            <a:r>
              <a:rPr lang="zh-CN" sz="2400" b="0">
                <a:ea typeface="宋体" panose="02010600030101010101" pitchFamily="2" charset="-122"/>
              </a:rPr>
              <a:t>，分拆时，</a:t>
            </a:r>
            <a:r>
              <a:rPr lang="zh-CN" sz="2400" b="1">
                <a:ea typeface="宋体" panose="02010600030101010101" pitchFamily="2" charset="-122"/>
              </a:rPr>
              <a:t>各租赁部分</a:t>
            </a:r>
            <a:r>
              <a:rPr lang="zh-CN" sz="2400" b="0">
                <a:ea typeface="宋体" panose="02010600030101010101" pitchFamily="2" charset="-122"/>
              </a:rPr>
              <a:t>应当分别按照</a:t>
            </a:r>
            <a:r>
              <a:rPr lang="zh-CN" sz="2400" b="1">
                <a:ea typeface="宋体" panose="02010600030101010101" pitchFamily="2" charset="-122"/>
              </a:rPr>
              <a:t>租赁准则</a:t>
            </a:r>
            <a:r>
              <a:rPr lang="zh-CN" sz="2400" b="0">
                <a:ea typeface="宋体" panose="02010600030101010101" pitchFamily="2" charset="-122"/>
              </a:rPr>
              <a:t>进行会计处理，</a:t>
            </a:r>
            <a:r>
              <a:rPr lang="zh-CN" sz="2400" b="1">
                <a:ea typeface="宋体" panose="02010600030101010101" pitchFamily="2" charset="-122"/>
              </a:rPr>
              <a:t>非租赁部分</a:t>
            </a:r>
            <a:r>
              <a:rPr lang="zh-CN" sz="2400" b="0">
                <a:ea typeface="宋体" panose="02010600030101010101" pitchFamily="2" charset="-122"/>
              </a:rPr>
              <a:t>应当按照</a:t>
            </a:r>
            <a:r>
              <a:rPr lang="zh-CN" sz="2400" b="1">
                <a:ea typeface="宋体" panose="02010600030101010101" pitchFamily="2" charset="-122"/>
              </a:rPr>
              <a:t>其他适用的企业会计准则</a:t>
            </a:r>
            <a:r>
              <a:rPr lang="zh-CN" sz="2400" b="0">
                <a:ea typeface="宋体" panose="02010600030101010101" pitchFamily="2" charset="-122"/>
              </a:rPr>
              <a:t>进行会计处理。</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75920" y="336550"/>
            <a:ext cx="10922635" cy="618553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同时符合下列条件</a:t>
            </a:r>
            <a:r>
              <a:rPr lang="zh-CN" sz="2400" b="0">
                <a:ea typeface="宋体" panose="02010600030101010101" pitchFamily="2" charset="-122"/>
              </a:rPr>
              <a:t>，使用已识别资产的权利构成合同中的</a:t>
            </a:r>
            <a:r>
              <a:rPr lang="zh-CN" sz="2400" b="1">
                <a:ea typeface="宋体" panose="02010600030101010101" pitchFamily="2" charset="-122"/>
              </a:rPr>
              <a:t>一项单独租赁</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（1）承租人可从单独使用该资产或将其与易于获得的其他资源一起</a:t>
            </a:r>
            <a:r>
              <a:rPr lang="zh-CN" sz="2400" b="1">
                <a:ea typeface="宋体" panose="02010600030101010101" pitchFamily="2" charset="-122"/>
              </a:rPr>
              <a:t>使用中获利</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（2）该资产与合同中的其他资产</a:t>
            </a:r>
            <a:r>
              <a:rPr lang="zh-CN" sz="2400" b="1">
                <a:ea typeface="宋体" panose="02010600030101010101" pitchFamily="2" charset="-122"/>
              </a:rPr>
              <a:t>不存在高度依赖或高度关联关系</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、承租人的处理</a:t>
            </a:r>
          </a:p>
          <a:p>
            <a:pPr indent="0" fontAlgn="auto">
              <a:lnSpc>
                <a:spcPct val="150000"/>
              </a:lnSpc>
            </a:pPr>
            <a:r>
              <a:rPr lang="zh-CN" sz="2400" b="0">
                <a:ea typeface="宋体" panose="02010600030101010101" pitchFamily="2" charset="-122"/>
              </a:rPr>
              <a:t>　　在分拆合同包含的租赁和非租赁部分时，承租人应当按照各项租赁部分</a:t>
            </a:r>
            <a:r>
              <a:rPr lang="zh-CN" sz="2400" b="1">
                <a:ea typeface="宋体" panose="02010600030101010101" pitchFamily="2" charset="-122"/>
              </a:rPr>
              <a:t>单独价格</a:t>
            </a:r>
            <a:r>
              <a:rPr lang="zh-CN" sz="2400" b="0">
                <a:ea typeface="宋体" panose="02010600030101010101" pitchFamily="2" charset="-122"/>
              </a:rPr>
              <a:t>及非租赁部分的</a:t>
            </a:r>
            <a:r>
              <a:rPr lang="zh-CN" sz="2400" b="1">
                <a:ea typeface="宋体" panose="02010600030101010101" pitchFamily="2" charset="-122"/>
              </a:rPr>
              <a:t>单独价格</a:t>
            </a:r>
            <a:r>
              <a:rPr lang="zh-CN" sz="2400" b="0">
                <a:ea typeface="宋体" panose="02010600030101010101" pitchFamily="2" charset="-122"/>
              </a:rPr>
              <a:t>之和的相对比例分摊合同对价。</a:t>
            </a:r>
          </a:p>
          <a:p>
            <a:pPr indent="0" fontAlgn="auto">
              <a:lnSpc>
                <a:spcPct val="150000"/>
              </a:lnSpc>
            </a:pPr>
            <a:r>
              <a:rPr lang="zh-CN" sz="2400" b="0">
                <a:ea typeface="宋体" panose="02010600030101010101" pitchFamily="2" charset="-122"/>
              </a:rPr>
              <a:t>　　为简化处理，承租人可以按照租赁资产的类别选择是否分拆合同包含的租赁和非租赁部分。</a:t>
            </a:r>
            <a:r>
              <a:rPr lang="zh-CN" sz="2400" b="1">
                <a:ea typeface="宋体" panose="02010600030101010101" pitchFamily="2" charset="-122"/>
              </a:rPr>
              <a:t>承租人选择不分拆的</a:t>
            </a:r>
            <a:r>
              <a:rPr lang="zh-CN" sz="2400" b="0">
                <a:ea typeface="宋体" panose="02010600030101010101" pitchFamily="2" charset="-122"/>
              </a:rPr>
              <a:t>，</a:t>
            </a:r>
            <a:r>
              <a:rPr lang="zh-CN" sz="2400" b="1">
                <a:ea typeface="宋体" panose="02010600030101010101" pitchFamily="2" charset="-122"/>
              </a:rPr>
              <a:t>应当将各租赁部分及与其相关的非租赁部分分别合并为租赁</a:t>
            </a:r>
            <a:r>
              <a:rPr lang="zh-CN" sz="2400" b="0">
                <a:ea typeface="宋体" panose="02010600030101010101" pitchFamily="2" charset="-122"/>
              </a:rPr>
              <a:t>，按照</a:t>
            </a:r>
            <a:r>
              <a:rPr lang="zh-CN" sz="2400" b="1">
                <a:ea typeface="宋体" panose="02010600030101010101" pitchFamily="2" charset="-122"/>
              </a:rPr>
              <a:t>租赁准则</a:t>
            </a:r>
            <a:r>
              <a:rPr lang="zh-CN" sz="2400" b="0">
                <a:ea typeface="宋体" panose="02010600030101010101" pitchFamily="2" charset="-122"/>
              </a:rPr>
              <a:t>进行会计处理。</a:t>
            </a:r>
            <a:r>
              <a:rPr lang="zh-CN" sz="2400" b="1">
                <a:ea typeface="宋体" panose="02010600030101010101" pitchFamily="2" charset="-122"/>
              </a:rPr>
              <a:t>如果选择分拆的</a:t>
            </a:r>
            <a:r>
              <a:rPr lang="zh-CN" sz="2400" b="0">
                <a:ea typeface="宋体" panose="02010600030101010101" pitchFamily="2" charset="-122"/>
              </a:rPr>
              <a:t>，</a:t>
            </a:r>
            <a:r>
              <a:rPr lang="zh-CN" sz="2400" b="1">
                <a:ea typeface="宋体" panose="02010600030101010101" pitchFamily="2" charset="-122"/>
              </a:rPr>
              <a:t>无论是租赁部分，还是非租赁部分，均要做到“彻底分拆”</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419100"/>
            <a:ext cx="9951720"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【例】甲公司为露天煤矿开采企业，从乙租赁公司租赁</a:t>
            </a:r>
            <a:r>
              <a:rPr lang="zh-CN" sz="2400" b="1">
                <a:ea typeface="宋体" panose="02010600030101010101" pitchFamily="2" charset="-122"/>
              </a:rPr>
              <a:t>一台掘进机</a:t>
            </a:r>
            <a:r>
              <a:rPr lang="zh-CN" sz="2400" b="0">
                <a:ea typeface="宋体" panose="02010600030101010101" pitchFamily="2" charset="-122"/>
              </a:rPr>
              <a:t>、</a:t>
            </a:r>
            <a:r>
              <a:rPr lang="zh-CN" sz="2400" b="1">
                <a:ea typeface="宋体" panose="02010600030101010101" pitchFamily="2" charset="-122"/>
              </a:rPr>
              <a:t>一辆矿山重卡</a:t>
            </a:r>
            <a:r>
              <a:rPr lang="zh-CN" sz="2400" b="0">
                <a:ea typeface="宋体" panose="02010600030101010101" pitchFamily="2" charset="-122"/>
              </a:rPr>
              <a:t>和</a:t>
            </a:r>
            <a:r>
              <a:rPr lang="zh-CN" sz="2400" b="1">
                <a:ea typeface="宋体" panose="02010600030101010101" pitchFamily="2" charset="-122"/>
              </a:rPr>
              <a:t>一台长臂挖掘机</a:t>
            </a:r>
            <a:r>
              <a:rPr lang="zh-CN" sz="2400" b="0">
                <a:ea typeface="宋体" panose="02010600030101010101" pitchFamily="2" charset="-122"/>
              </a:rPr>
              <a:t>用于采矿业务，租赁期为4年。</a:t>
            </a:r>
            <a:r>
              <a:rPr lang="zh-CN" sz="2400" b="1">
                <a:ea typeface="宋体" panose="02010600030101010101" pitchFamily="2" charset="-122"/>
              </a:rPr>
              <a:t>乙公司同意在整个租赁期内维护各项设备</a:t>
            </a:r>
            <a:r>
              <a:rPr lang="zh-CN" sz="2400" b="0">
                <a:ea typeface="宋体" panose="02010600030101010101" pitchFamily="2" charset="-122"/>
              </a:rPr>
              <a:t>。</a:t>
            </a:r>
            <a:r>
              <a:rPr lang="zh-CN" sz="2400" b="1">
                <a:ea typeface="宋体" panose="02010600030101010101" pitchFamily="2" charset="-122"/>
              </a:rPr>
              <a:t>合同固定对价为600万元</a:t>
            </a:r>
            <a:r>
              <a:rPr lang="zh-CN" sz="2400" b="0">
                <a:ea typeface="宋体" panose="02010600030101010101" pitchFamily="2" charset="-122"/>
              </a:rPr>
              <a:t>，按年分期支付，每年支付150万元。合同对价包含了各项设备的维护费用。</a:t>
            </a:r>
            <a:r>
              <a:rPr lang="zh-CN" sz="2400" b="1">
                <a:ea typeface="宋体" panose="02010600030101010101" pitchFamily="2" charset="-122"/>
              </a:rPr>
              <a:t>甲公司未采用简化处理，而是将非租赁部分（维护服务）与租入的各项设备分别进行会计处理</a:t>
            </a:r>
            <a:r>
              <a:rPr lang="zh-CN" sz="2400" b="0">
                <a:ea typeface="宋体" panose="02010600030101010101" pitchFamily="2" charset="-122"/>
              </a:rPr>
              <a:t>。甲公司易于租入或购买其他卡车或挖掘机用于其采矿业务。</a:t>
            </a:r>
          </a:p>
          <a:p>
            <a:pPr indent="0" fontAlgn="auto">
              <a:lnSpc>
                <a:spcPct val="150000"/>
              </a:lnSpc>
            </a:pPr>
            <a:r>
              <a:rPr lang="zh-CN" sz="2400" b="0">
                <a:ea typeface="宋体" panose="02010600030101010101" pitchFamily="2" charset="-122"/>
              </a:rPr>
              <a:t>　　市场上三项租入设备的</a:t>
            </a:r>
            <a:r>
              <a:rPr lang="zh-CN" sz="2400" b="1">
                <a:ea typeface="宋体" panose="02010600030101010101" pitchFamily="2" charset="-122"/>
              </a:rPr>
              <a:t>维护服务存在可观察的单独价格</a:t>
            </a:r>
            <a:r>
              <a:rPr lang="zh-CN" sz="2400" b="0">
                <a:ea typeface="宋体" panose="02010600030101010101" pitchFamily="2" charset="-122"/>
              </a:rPr>
              <a:t>，分别为</a:t>
            </a:r>
            <a:r>
              <a:rPr lang="zh-CN" sz="2400" b="1">
                <a:ea typeface="宋体" panose="02010600030101010101" pitchFamily="2" charset="-122"/>
              </a:rPr>
              <a:t>32万元</a:t>
            </a:r>
            <a:r>
              <a:rPr lang="zh-CN" sz="2400" b="0">
                <a:ea typeface="宋体" panose="02010600030101010101" pitchFamily="2" charset="-122"/>
              </a:rPr>
              <a:t>、</a:t>
            </a:r>
            <a:r>
              <a:rPr lang="zh-CN" sz="2400" b="1">
                <a:ea typeface="宋体" panose="02010600030101010101" pitchFamily="2" charset="-122"/>
              </a:rPr>
              <a:t>16万元</a:t>
            </a:r>
            <a:r>
              <a:rPr lang="zh-CN" sz="2400" b="0">
                <a:ea typeface="宋体" panose="02010600030101010101" pitchFamily="2" charset="-122"/>
              </a:rPr>
              <a:t>和</a:t>
            </a:r>
            <a:r>
              <a:rPr lang="zh-CN" sz="2400" b="1">
                <a:ea typeface="宋体" panose="02010600030101010101" pitchFamily="2" charset="-122"/>
              </a:rPr>
              <a:t>56万元</a:t>
            </a:r>
            <a:r>
              <a:rPr lang="zh-CN" sz="2400" b="0">
                <a:ea typeface="宋体" panose="02010600030101010101" pitchFamily="2" charset="-122"/>
              </a:rPr>
              <a:t>。甲公司观察到乙公司在市场上</a:t>
            </a:r>
            <a:r>
              <a:rPr lang="zh-CN" sz="2400" b="1">
                <a:ea typeface="宋体" panose="02010600030101010101" pitchFamily="2" charset="-122"/>
              </a:rPr>
              <a:t>单独出租租赁期为4年的价格</a:t>
            </a:r>
            <a:r>
              <a:rPr lang="zh-CN" sz="2400" b="0">
                <a:ea typeface="宋体" panose="02010600030101010101" pitchFamily="2" charset="-122"/>
              </a:rPr>
              <a:t>分别为</a:t>
            </a:r>
            <a:r>
              <a:rPr lang="zh-CN" sz="2400" b="1">
                <a:ea typeface="宋体" panose="02010600030101010101" pitchFamily="2" charset="-122"/>
              </a:rPr>
              <a:t>180万元</a:t>
            </a:r>
            <a:r>
              <a:rPr lang="zh-CN" sz="2400" b="0">
                <a:ea typeface="宋体" panose="02010600030101010101" pitchFamily="2" charset="-122"/>
              </a:rPr>
              <a:t>、</a:t>
            </a:r>
            <a:r>
              <a:rPr lang="zh-CN" sz="2400" b="1">
                <a:ea typeface="宋体" panose="02010600030101010101" pitchFamily="2" charset="-122"/>
              </a:rPr>
              <a:t>116万元</a:t>
            </a:r>
            <a:r>
              <a:rPr lang="zh-CN" sz="2400" b="0">
                <a:ea typeface="宋体" panose="02010600030101010101" pitchFamily="2" charset="-122"/>
              </a:rPr>
              <a:t>和</a:t>
            </a:r>
            <a:r>
              <a:rPr lang="zh-CN" sz="2400" b="1">
                <a:ea typeface="宋体" panose="02010600030101010101" pitchFamily="2" charset="-122"/>
              </a:rPr>
              <a:t>350万元</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541780" y="724535"/>
            <a:ext cx="10267950" cy="396938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：甲公司认为租入的掘进机、矿山重卡和长臂挖掘机</a:t>
            </a:r>
            <a:r>
              <a:rPr lang="zh-CN" sz="2400" b="1">
                <a:ea typeface="宋体" panose="02010600030101010101" pitchFamily="2" charset="-122"/>
              </a:rPr>
              <a:t>分别属于单独租赁</a:t>
            </a:r>
            <a:r>
              <a:rPr lang="zh-CN" sz="2400" b="0">
                <a:ea typeface="宋体" panose="02010600030101010101" pitchFamily="2" charset="-122"/>
              </a:rPr>
              <a:t>，</a:t>
            </a:r>
            <a:r>
              <a:rPr lang="zh-CN" sz="2400" b="1">
                <a:ea typeface="宋体" panose="02010600030101010101" pitchFamily="2" charset="-122"/>
              </a:rPr>
              <a:t>理由</a:t>
            </a:r>
            <a:r>
              <a:rPr lang="zh-CN" sz="2400" b="0">
                <a:ea typeface="宋体" panose="02010600030101010101" pitchFamily="2" charset="-122"/>
              </a:rPr>
              <a:t>：（1）甲公司可从单独使用这三项设备中的每一项，或将其与易于获得的其他资源一起</a:t>
            </a:r>
            <a:r>
              <a:rPr lang="zh-CN" sz="2400" b="1">
                <a:ea typeface="宋体" panose="02010600030101010101" pitchFamily="2" charset="-122"/>
              </a:rPr>
              <a:t>使用中获利</a:t>
            </a:r>
            <a:r>
              <a:rPr lang="zh-CN" sz="2400" b="0">
                <a:ea typeface="宋体" panose="02010600030101010101" pitchFamily="2" charset="-122"/>
              </a:rPr>
              <a:t>（甲公司易于租入或购买其他卡车或挖掘机用于其采矿业务）；（2）尽管甲公司租入这三项设备只有一个目的（即从事采煤业务），但这些设备</a:t>
            </a:r>
            <a:r>
              <a:rPr lang="zh-CN" sz="2400" b="1">
                <a:ea typeface="宋体" panose="02010600030101010101" pitchFamily="2" charset="-122"/>
              </a:rPr>
              <a:t>不存在高度依赖或高度关联关系</a:t>
            </a:r>
            <a:r>
              <a:rPr lang="zh-CN" sz="2400" b="0">
                <a:ea typeface="宋体" panose="02010600030101010101" pitchFamily="2" charset="-122"/>
              </a:rPr>
              <a:t>。因此，甲公司得出结论，合同中</a:t>
            </a:r>
            <a:r>
              <a:rPr lang="zh-CN" sz="2400" b="1">
                <a:ea typeface="宋体" panose="02010600030101010101" pitchFamily="2" charset="-122"/>
              </a:rPr>
              <a:t>存在</a:t>
            </a:r>
            <a:r>
              <a:rPr lang="en-US" sz="2400" b="1">
                <a:latin typeface="宋体" panose="02010600030101010101" pitchFamily="2" charset="-122"/>
                <a:ea typeface="宋体" panose="02010600030101010101" pitchFamily="2" charset="-122"/>
              </a:rPr>
              <a:t>3</a:t>
            </a:r>
            <a:r>
              <a:rPr lang="zh-CN" sz="2400" b="1">
                <a:ea typeface="宋体" panose="02010600030101010101" pitchFamily="2" charset="-122"/>
              </a:rPr>
              <a:t>个租赁部分和对应的</a:t>
            </a:r>
            <a:r>
              <a:rPr lang="en-US" sz="2400" b="1">
                <a:latin typeface="宋体" panose="02010600030101010101" pitchFamily="2" charset="-122"/>
                <a:ea typeface="宋体" panose="02010600030101010101" pitchFamily="2" charset="-122"/>
              </a:rPr>
              <a:t>3</a:t>
            </a:r>
            <a:r>
              <a:rPr lang="zh-CN" sz="2400" b="1">
                <a:ea typeface="宋体" panose="02010600030101010101" pitchFamily="2" charset="-122"/>
              </a:rPr>
              <a:t>个非租赁部分（维护服务）。甲公司将合同对价分摊至</a:t>
            </a:r>
            <a:r>
              <a:rPr lang="en-US" sz="2400" b="1">
                <a:latin typeface="宋体" panose="02010600030101010101" pitchFamily="2" charset="-122"/>
                <a:ea typeface="宋体" panose="02010600030101010101" pitchFamily="2" charset="-122"/>
              </a:rPr>
              <a:t>3</a:t>
            </a:r>
            <a:r>
              <a:rPr lang="zh-CN" sz="2400" b="1">
                <a:ea typeface="宋体" panose="02010600030101010101" pitchFamily="2" charset="-122"/>
              </a:rPr>
              <a:t>个租赁部分和3个非租赁部分</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文本框 45"/>
          <p:cNvSpPr>
            <a:spLocks noChangeArrowheads="1"/>
          </p:cNvSpPr>
          <p:nvPr/>
        </p:nvSpPr>
        <p:spPr bwMode="auto">
          <a:xfrm>
            <a:off x="601980" y="733425"/>
            <a:ext cx="312864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gn="ctr"/>
            <a:r>
              <a:rPr lang="en-US" altLang="zh-CN" sz="4000" b="1" dirty="0">
                <a:solidFill>
                  <a:srgbClr val="5E7A02"/>
                </a:solidFill>
                <a:latin typeface="微软雅黑 Light" panose="020B0502040204020203" pitchFamily="34" charset="-122"/>
                <a:sym typeface="微软雅黑" panose="020B0503020204020204" charset="-122"/>
              </a:rPr>
              <a:t>CONTENTS</a:t>
            </a:r>
          </a:p>
        </p:txBody>
      </p:sp>
      <p:sp>
        <p:nvSpPr>
          <p:cNvPr id="13" name="矩形 12"/>
          <p:cNvSpPr/>
          <p:nvPr/>
        </p:nvSpPr>
        <p:spPr>
          <a:xfrm>
            <a:off x="3074670" y="2468245"/>
            <a:ext cx="1915795" cy="1886585"/>
          </a:xfrm>
          <a:prstGeom prst="rect">
            <a:avLst/>
          </a:prstGeom>
          <a:solidFill>
            <a:srgbClr val="5E7A02">
              <a:alpha val="75000"/>
            </a:srgbClr>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altLang="zh-CN" sz="3200" b="1" dirty="0">
                <a:solidFill>
                  <a:schemeClr val="bg1"/>
                </a:solidFill>
                <a:latin typeface="Calibri" panose="020F0502020204030204"/>
                <a:sym typeface="+mn-ea"/>
              </a:rPr>
              <a:t>01</a:t>
            </a:r>
            <a:r>
              <a:rPr lang="en-US" altLang="zh-CN" sz="2000" b="1" dirty="0">
                <a:solidFill>
                  <a:schemeClr val="bg1"/>
                </a:solidFill>
                <a:latin typeface="Calibri" panose="020F0502020204030204"/>
                <a:sym typeface="+mn-ea"/>
              </a:rPr>
              <a:t>  </a:t>
            </a:r>
          </a:p>
          <a:p>
            <a:pPr algn="ctr" defTabSz="685800"/>
            <a:r>
              <a:rPr kumimoji="0" lang="zh-CN" altLang="en-US" sz="2000" b="1"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ea"/>
                <a:sym typeface="+mn-ea"/>
              </a:rPr>
              <a:t>新租赁准则深度解读及税会差异分析</a:t>
            </a:r>
          </a:p>
        </p:txBody>
      </p:sp>
      <p:sp>
        <p:nvSpPr>
          <p:cNvPr id="5" name="矩形 4"/>
          <p:cNvSpPr/>
          <p:nvPr/>
        </p:nvSpPr>
        <p:spPr>
          <a:xfrm>
            <a:off x="7607300" y="2503170"/>
            <a:ext cx="1871345" cy="1851660"/>
          </a:xfrm>
          <a:prstGeom prst="rect">
            <a:avLst/>
          </a:prstGeom>
          <a:solidFill>
            <a:srgbClr val="5E7A02">
              <a:alpha val="75000"/>
            </a:srgbClr>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altLang="zh-CN" sz="2800" b="1" dirty="0">
                <a:solidFill>
                  <a:schemeClr val="bg1"/>
                </a:solidFill>
                <a:latin typeface="Calibri" panose="020F0502020204030204"/>
                <a:sym typeface="+mn-ea"/>
              </a:rPr>
              <a:t>02</a:t>
            </a:r>
          </a:p>
          <a:p>
            <a:pPr algn="ctr" defTabSz="685800"/>
            <a:r>
              <a:rPr lang="zh-CN" altLang="en-US" sz="2000" b="1" noProof="0" dirty="0">
                <a:ln>
                  <a:noFill/>
                </a:ln>
                <a:solidFill>
                  <a:schemeClr val="bg1"/>
                </a:solidFill>
                <a:effectLst/>
                <a:uLnTx/>
                <a:uFillTx/>
                <a:latin typeface="Calibri" panose="020F0502020204030204"/>
                <a:ea typeface="微软雅黑" panose="020B0503020204020204" charset="-122"/>
                <a:cs typeface="+mn-ea"/>
                <a:sym typeface="+mn-ea"/>
              </a:rPr>
              <a:t>新债务重组准则深度解读及税会差异分析</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309495" y="836930"/>
            <a:ext cx="8403590" cy="396938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分摊率＝600/（180＋32＋116＋16＋350＋56）＝80％</a:t>
            </a:r>
          </a:p>
          <a:p>
            <a:pPr indent="0" fontAlgn="auto">
              <a:lnSpc>
                <a:spcPct val="150000"/>
              </a:lnSpc>
            </a:pPr>
            <a:r>
              <a:rPr lang="zh-CN" sz="2400" b="0">
                <a:ea typeface="宋体" panose="02010600030101010101" pitchFamily="2" charset="-122"/>
              </a:rPr>
              <a:t>　　（1）</a:t>
            </a:r>
            <a:r>
              <a:rPr lang="zh-CN" sz="2400" b="1">
                <a:ea typeface="宋体" panose="02010600030101010101" pitchFamily="2" charset="-122"/>
              </a:rPr>
              <a:t>掘进机分拆后租赁付款额</a:t>
            </a:r>
            <a:r>
              <a:rPr lang="zh-CN" sz="2400" b="0">
                <a:ea typeface="宋体" panose="02010600030101010101" pitchFamily="2" charset="-122"/>
              </a:rPr>
              <a:t>＝180×80％＝144</a:t>
            </a:r>
          </a:p>
          <a:p>
            <a:pPr indent="0" fontAlgn="auto">
              <a:lnSpc>
                <a:spcPct val="150000"/>
              </a:lnSpc>
            </a:pPr>
            <a:r>
              <a:rPr lang="zh-CN" sz="2400" b="0">
                <a:ea typeface="宋体" panose="02010600030101010101" pitchFamily="2" charset="-122"/>
              </a:rPr>
              <a:t>　　（2）掘进机分拆后维护服务＝32×80％＝25.6</a:t>
            </a:r>
          </a:p>
          <a:p>
            <a:pPr indent="0" fontAlgn="auto">
              <a:lnSpc>
                <a:spcPct val="150000"/>
              </a:lnSpc>
            </a:pPr>
            <a:r>
              <a:rPr lang="zh-CN" sz="2400" b="0">
                <a:ea typeface="宋体" panose="02010600030101010101" pitchFamily="2" charset="-122"/>
              </a:rPr>
              <a:t>　　（3）</a:t>
            </a:r>
            <a:r>
              <a:rPr lang="zh-CN" sz="2400" b="1">
                <a:ea typeface="宋体" panose="02010600030101010101" pitchFamily="2" charset="-122"/>
              </a:rPr>
              <a:t>矿山重卡分拆后租赁付款额</a:t>
            </a:r>
            <a:r>
              <a:rPr lang="zh-CN" sz="2400" b="0">
                <a:ea typeface="宋体" panose="02010600030101010101" pitchFamily="2" charset="-122"/>
              </a:rPr>
              <a:t>＝116×80％＝92.8</a:t>
            </a:r>
          </a:p>
          <a:p>
            <a:pPr indent="0" fontAlgn="auto">
              <a:lnSpc>
                <a:spcPct val="150000"/>
              </a:lnSpc>
            </a:pPr>
            <a:r>
              <a:rPr lang="zh-CN" sz="2400" b="0">
                <a:ea typeface="宋体" panose="02010600030101010101" pitchFamily="2" charset="-122"/>
              </a:rPr>
              <a:t>　　（4）矿山重卡分拆后维护服务＝16×80％＝12.8</a:t>
            </a:r>
          </a:p>
          <a:p>
            <a:pPr indent="0" fontAlgn="auto">
              <a:lnSpc>
                <a:spcPct val="150000"/>
              </a:lnSpc>
            </a:pPr>
            <a:r>
              <a:rPr lang="zh-CN" sz="2400" b="0">
                <a:ea typeface="宋体" panose="02010600030101010101" pitchFamily="2" charset="-122"/>
              </a:rPr>
              <a:t>　　（5）</a:t>
            </a:r>
            <a:r>
              <a:rPr lang="zh-CN" sz="2400" b="1">
                <a:ea typeface="宋体" panose="02010600030101010101" pitchFamily="2" charset="-122"/>
              </a:rPr>
              <a:t>长臂挖掘机分拆后租赁付款额</a:t>
            </a:r>
            <a:r>
              <a:rPr lang="zh-CN" sz="2400" b="0">
                <a:ea typeface="宋体" panose="02010600030101010101" pitchFamily="2" charset="-122"/>
              </a:rPr>
              <a:t>＝350×80％＝280</a:t>
            </a:r>
          </a:p>
          <a:p>
            <a:pPr indent="0" fontAlgn="auto">
              <a:lnSpc>
                <a:spcPct val="150000"/>
              </a:lnSpc>
            </a:pPr>
            <a:r>
              <a:rPr lang="en-US" altLang="zh-CN" sz="2400" b="0">
                <a:ea typeface="宋体" panose="02010600030101010101" pitchFamily="2" charset="-122"/>
              </a:rPr>
              <a:t>         </a:t>
            </a:r>
            <a:r>
              <a:rPr lang="zh-CN" sz="2400" b="0">
                <a:ea typeface="宋体" panose="02010600030101010101" pitchFamily="2" charset="-122"/>
              </a:rPr>
              <a:t>（6）长臂挖掘机分拆后维护服务＝56×80％＝44.8</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2067560"/>
            <a:ext cx="3505835" cy="4672965"/>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4387215" y="856297"/>
            <a:ext cx="5080000" cy="2306955"/>
          </a:xfrm>
          <a:prstGeom prst="rect">
            <a:avLst/>
          </a:prstGeom>
          <a:noFill/>
          <a:ln w="9525">
            <a:noFill/>
          </a:ln>
        </p:spPr>
        <p:txBody>
          <a:bodyPr>
            <a:spAutoFit/>
          </a:bodyPr>
          <a:lstStyle/>
          <a:p>
            <a:pPr indent="266700" fontAlgn="auto">
              <a:lnSpc>
                <a:spcPct val="150000"/>
              </a:lnSpc>
            </a:pP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、出租人的处理</a:t>
            </a:r>
          </a:p>
          <a:p>
            <a:pPr indent="266700" fontAlgn="auto">
              <a:lnSpc>
                <a:spcPct val="150000"/>
              </a:lnSpc>
            </a:pPr>
            <a:r>
              <a:rPr lang="zh-CN" sz="2400" b="0">
                <a:ea typeface="宋体" panose="02010600030101010101" pitchFamily="2" charset="-122"/>
              </a:rPr>
              <a:t>出租人应当分拆</a:t>
            </a:r>
            <a:r>
              <a:rPr lang="zh-CN" sz="2400" b="1">
                <a:ea typeface="宋体" panose="02010600030101010101" pitchFamily="2" charset="-122"/>
              </a:rPr>
              <a:t>租赁部分</a:t>
            </a:r>
            <a:r>
              <a:rPr lang="zh-CN" sz="2400" b="0">
                <a:ea typeface="宋体" panose="02010600030101010101" pitchFamily="2" charset="-122"/>
              </a:rPr>
              <a:t>和</a:t>
            </a:r>
            <a:r>
              <a:rPr lang="zh-CN" sz="2400" b="1">
                <a:ea typeface="宋体" panose="02010600030101010101" pitchFamily="2" charset="-122"/>
              </a:rPr>
              <a:t>非租赁部分</a:t>
            </a:r>
            <a:r>
              <a:rPr lang="zh-CN" sz="2400" b="0">
                <a:ea typeface="宋体" panose="02010600030101010101" pitchFamily="2" charset="-122"/>
              </a:rPr>
              <a:t>，根据</a:t>
            </a:r>
            <a:r>
              <a:rPr lang="zh-CN" sz="2400" b="1">
                <a:ea typeface="宋体" panose="02010600030101010101" pitchFamily="2" charset="-122"/>
              </a:rPr>
              <a:t>收入准则关于交易价格分摊的规定</a:t>
            </a:r>
            <a:r>
              <a:rPr lang="zh-CN" sz="2400" b="0">
                <a:ea typeface="宋体" panose="02010600030101010101" pitchFamily="2" charset="-122"/>
              </a:rPr>
              <a:t>分摊合同对价。</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16535" y="314325"/>
            <a:ext cx="5080000" cy="460375"/>
          </a:xfrm>
          <a:prstGeom prst="rect">
            <a:avLst/>
          </a:prstGeom>
          <a:noFill/>
          <a:ln w="9525">
            <a:noFill/>
          </a:ln>
        </p:spPr>
        <p:txBody>
          <a:bodyPr>
            <a:spAutoFit/>
          </a:bodyPr>
          <a:lstStyle/>
          <a:p>
            <a:pPr indent="0"/>
            <a:r>
              <a:rPr lang="zh-CN" sz="2400" b="1">
                <a:ea typeface="宋体" panose="02010600030101010101" pitchFamily="2" charset="-122"/>
              </a:rPr>
              <a:t>（二）租赁的合并</a:t>
            </a:r>
            <a:endParaRPr lang="zh-CN" altLang="en-US" sz="2400"/>
          </a:p>
        </p:txBody>
      </p:sp>
      <p:pic>
        <p:nvPicPr>
          <p:cNvPr id="5" name="图片 -2147482562" descr="IMG_256"/>
          <p:cNvPicPr>
            <a:picLocks noChangeAspect="1"/>
          </p:cNvPicPr>
          <p:nvPr/>
        </p:nvPicPr>
        <p:blipFill>
          <a:blip r:embed="rId3"/>
          <a:stretch>
            <a:fillRect/>
          </a:stretch>
        </p:blipFill>
        <p:spPr>
          <a:xfrm>
            <a:off x="3665220" y="314325"/>
            <a:ext cx="7033895" cy="4974590"/>
          </a:xfrm>
          <a:prstGeom prst="rect">
            <a:avLst/>
          </a:prstGeom>
          <a:noFill/>
          <a:ln w="9525">
            <a:noFill/>
          </a:ln>
        </p:spPr>
      </p:pic>
      <p:sp>
        <p:nvSpPr>
          <p:cNvPr id="4" name="文本框 3"/>
          <p:cNvSpPr txBox="1"/>
          <p:nvPr/>
        </p:nvSpPr>
        <p:spPr>
          <a:xfrm>
            <a:off x="2229485" y="5794375"/>
            <a:ext cx="9712960" cy="829945"/>
          </a:xfrm>
          <a:prstGeom prst="rect">
            <a:avLst/>
          </a:prstGeom>
          <a:noFill/>
          <a:ln w="9525">
            <a:noFill/>
          </a:ln>
        </p:spPr>
        <p:txBody>
          <a:bodyPr wrap="square">
            <a:spAutoFit/>
          </a:bodyPr>
          <a:lstStyle/>
          <a:p>
            <a:pPr indent="0"/>
            <a:r>
              <a:rPr lang="zh-CN" sz="2400" b="1">
                <a:ea typeface="宋体" panose="02010600030101010101" pitchFamily="2" charset="-122"/>
              </a:rPr>
              <a:t>提示</a:t>
            </a:r>
            <a:r>
              <a:rPr lang="zh-CN" sz="2400" b="0">
                <a:ea typeface="宋体" panose="02010600030101010101" pitchFamily="2" charset="-122"/>
              </a:rPr>
              <a:t>：两份或多份合同合并为一份合同进行会计处理的，仍然需要区分该一份合同中的</a:t>
            </a:r>
            <a:r>
              <a:rPr lang="zh-CN" sz="2400" b="1">
                <a:ea typeface="宋体" panose="02010600030101010101" pitchFamily="2" charset="-122"/>
              </a:rPr>
              <a:t>租赁部分</a:t>
            </a:r>
            <a:r>
              <a:rPr lang="zh-CN" sz="2400" b="0">
                <a:ea typeface="宋体" panose="02010600030101010101" pitchFamily="2" charset="-122"/>
              </a:rPr>
              <a:t>和</a:t>
            </a:r>
            <a:r>
              <a:rPr lang="zh-CN" sz="2400" b="1">
                <a:ea typeface="宋体" panose="02010600030101010101" pitchFamily="2" charset="-122"/>
              </a:rPr>
              <a:t>非租赁部分</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9726930" y="3676650"/>
            <a:ext cx="2386965" cy="318135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4391660"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215" y="430530"/>
            <a:ext cx="3432175" cy="645160"/>
          </a:xfrm>
          <a:prstGeom prst="rect">
            <a:avLst/>
          </a:prstGeom>
          <a:noFill/>
        </p:spPr>
        <p:txBody>
          <a:bodyPr wrap="square" rtlCol="0">
            <a:spAutoFit/>
          </a:bodyPr>
          <a:lstStyle/>
          <a:p>
            <a:r>
              <a:rPr lang="zh-CN" altLang="en-US" sz="3600">
                <a:solidFill>
                  <a:srgbClr val="49600B"/>
                </a:solidFill>
                <a:sym typeface="+mn-ea"/>
              </a:rPr>
              <a:t>三、租赁期</a:t>
            </a:r>
          </a:p>
        </p:txBody>
      </p:sp>
      <p:sp>
        <p:nvSpPr>
          <p:cNvPr id="100" name="文本框 99"/>
          <p:cNvSpPr txBox="1"/>
          <p:nvPr/>
        </p:nvSpPr>
        <p:spPr>
          <a:xfrm>
            <a:off x="438150" y="1410335"/>
            <a:ext cx="9288780" cy="507746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（一）租赁期开始日</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租赁期开始日，是指出租人提供租赁资产使其可供承租人使用的起始日期，即</a:t>
            </a:r>
            <a:r>
              <a:rPr lang="zh-CN" sz="2400" b="1">
                <a:ea typeface="宋体" panose="02010600030101010101" pitchFamily="2" charset="-122"/>
              </a:rPr>
              <a:t>承租人开始控制租赁资产使用的日期</a:t>
            </a:r>
            <a:r>
              <a:rPr lang="zh-CN" sz="2400" b="0">
                <a:ea typeface="宋体" panose="02010600030101010101" pitchFamily="2" charset="-122"/>
              </a:rPr>
              <a:t>。租赁协议中</a:t>
            </a:r>
            <a:r>
              <a:rPr lang="zh-CN" sz="2400" b="1">
                <a:ea typeface="宋体" panose="02010600030101010101" pitchFamily="2" charset="-122"/>
              </a:rPr>
              <a:t>对起租日或租金支付时间的约定</a:t>
            </a:r>
            <a:r>
              <a:rPr lang="zh-CN" sz="2400" b="0">
                <a:ea typeface="宋体" panose="02010600030101010101" pitchFamily="2" charset="-122"/>
              </a:rPr>
              <a:t>，并</a:t>
            </a:r>
            <a:r>
              <a:rPr lang="zh-CN" sz="2400" b="1">
                <a:ea typeface="宋体" panose="02010600030101010101" pitchFamily="2" charset="-122"/>
              </a:rPr>
              <a:t>不影响租赁期开始日的判断</a:t>
            </a:r>
            <a:r>
              <a:rPr lang="zh-CN" sz="2400" b="0">
                <a:ea typeface="宋体" panose="02010600030101010101" pitchFamily="2" charset="-122"/>
              </a:rPr>
              <a:t>。</a:t>
            </a:r>
          </a:p>
          <a:p>
            <a:pPr indent="0" fontAlgn="auto">
              <a:lnSpc>
                <a:spcPct val="150000"/>
              </a:lnSpc>
            </a:pPr>
            <a:r>
              <a:rPr lang="zh-CN" sz="2400" b="1">
                <a:ea typeface="宋体" panose="02010600030101010101" pitchFamily="2" charset="-122"/>
              </a:rPr>
              <a:t>（二）不可撤销期间</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如果只有承租人有权终止租赁</a:t>
            </a:r>
            <a:r>
              <a:rPr lang="zh-CN" sz="2400" b="0">
                <a:ea typeface="宋体" panose="02010600030101010101" pitchFamily="2" charset="-122"/>
              </a:rPr>
              <a:t>，则在确定租赁期时，企业应将该项权利</a:t>
            </a:r>
            <a:r>
              <a:rPr lang="zh-CN" sz="2400" b="1">
                <a:ea typeface="宋体" panose="02010600030101010101" pitchFamily="2" charset="-122"/>
              </a:rPr>
              <a:t>视为承租人可行使的终止租赁选择权予以考虑</a:t>
            </a:r>
            <a:r>
              <a:rPr lang="zh-CN" sz="2400" b="0">
                <a:ea typeface="宋体" panose="02010600030101010101" pitchFamily="2" charset="-122"/>
              </a:rPr>
              <a:t>。</a:t>
            </a:r>
            <a:r>
              <a:rPr lang="zh-CN" sz="2400" b="1">
                <a:ea typeface="宋体" panose="02010600030101010101" pitchFamily="2" charset="-122"/>
              </a:rPr>
              <a:t>如果只有出租人有权终止租赁</a:t>
            </a:r>
            <a:r>
              <a:rPr lang="zh-CN" sz="2400" b="0">
                <a:ea typeface="宋体" panose="02010600030101010101" pitchFamily="2" charset="-122"/>
              </a:rPr>
              <a:t>，则不可撤销的租赁期</a:t>
            </a:r>
            <a:r>
              <a:rPr lang="zh-CN" sz="2400" b="1">
                <a:ea typeface="宋体" panose="02010600030101010101" pitchFamily="2" charset="-122"/>
              </a:rPr>
              <a:t>包括终止租赁选择权所涵盖的期间</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384935" y="336550"/>
            <a:ext cx="10057765" cy="618553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（三）续租选择权和终止租赁选择权</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在租赁期开始日</a:t>
            </a:r>
            <a:r>
              <a:rPr lang="zh-CN" sz="2400" b="0">
                <a:ea typeface="宋体" panose="02010600030101010101" pitchFamily="2" charset="-122"/>
              </a:rPr>
              <a:t>，企业应当评估承租人是否合理确定将行使</a:t>
            </a:r>
            <a:r>
              <a:rPr lang="zh-CN" sz="2400" b="1">
                <a:ea typeface="宋体" panose="02010600030101010101" pitchFamily="2" charset="-122"/>
              </a:rPr>
              <a:t>续租</a:t>
            </a:r>
            <a:r>
              <a:rPr lang="zh-CN" sz="2400" b="0">
                <a:ea typeface="宋体" panose="02010600030101010101" pitchFamily="2" charset="-122"/>
              </a:rPr>
              <a:t>或</a:t>
            </a:r>
            <a:r>
              <a:rPr lang="zh-CN" sz="2400" b="1">
                <a:ea typeface="宋体" panose="02010600030101010101" pitchFamily="2" charset="-122"/>
              </a:rPr>
              <a:t>购买</a:t>
            </a:r>
            <a:r>
              <a:rPr lang="zh-CN" sz="2400" b="0">
                <a:ea typeface="宋体" panose="02010600030101010101" pitchFamily="2" charset="-122"/>
              </a:rPr>
              <a:t>标的资产的选择权，或者将不行使</a:t>
            </a:r>
            <a:r>
              <a:rPr lang="zh-CN" sz="2400" b="1">
                <a:ea typeface="宋体" panose="02010600030101010101" pitchFamily="2" charset="-122"/>
              </a:rPr>
              <a:t>终止租赁</a:t>
            </a:r>
            <a:r>
              <a:rPr lang="zh-CN" sz="2400" b="0">
                <a:ea typeface="宋体" panose="02010600030101010101" pitchFamily="2" charset="-122"/>
              </a:rPr>
              <a:t>选择权。</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在评估时需考虑的因素包括但不限于以下方面</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、与</a:t>
            </a:r>
            <a:r>
              <a:rPr lang="zh-CN" sz="2400" b="1">
                <a:ea typeface="宋体" panose="02010600030101010101" pitchFamily="2" charset="-122"/>
              </a:rPr>
              <a:t>市价</a:t>
            </a:r>
            <a:r>
              <a:rPr lang="zh-CN" sz="2400" b="0">
                <a:ea typeface="宋体" panose="02010600030101010101" pitchFamily="2" charset="-122"/>
              </a:rPr>
              <a:t>相比，选择权期间的合同条款和条件。</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、在合同期内，承租人进行或预期进行重大租赁资产</a:t>
            </a:r>
            <a:r>
              <a:rPr lang="zh-CN" sz="2400" b="1">
                <a:ea typeface="宋体" panose="02010600030101010101" pitchFamily="2" charset="-122"/>
              </a:rPr>
              <a:t>改良</a:t>
            </a:r>
            <a:r>
              <a:rPr lang="zh-CN" sz="2400" b="0">
                <a:ea typeface="宋体" panose="02010600030101010101" pitchFamily="2" charset="-122"/>
              </a:rPr>
              <a:t>的，在可行使续租选择权、终止租赁选择权或者购买租赁资产选择权时，</a:t>
            </a:r>
            <a:r>
              <a:rPr lang="zh-CN" sz="2400" b="1">
                <a:ea typeface="宋体" panose="02010600030101010101" pitchFamily="2" charset="-122"/>
              </a:rPr>
              <a:t>预期能为承租人带来的重大经济利益</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3</a:t>
            </a:r>
            <a:r>
              <a:rPr lang="zh-CN" sz="2400" b="0">
                <a:ea typeface="宋体" panose="02010600030101010101" pitchFamily="2" charset="-122"/>
              </a:rPr>
              <a:t>、与终止租赁相关的</a:t>
            </a:r>
            <a:r>
              <a:rPr lang="zh-CN" sz="2400" b="1">
                <a:ea typeface="宋体" panose="02010600030101010101" pitchFamily="2" charset="-122"/>
              </a:rPr>
              <a:t>成本</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4</a:t>
            </a:r>
            <a:r>
              <a:rPr lang="zh-CN" sz="2400" b="0">
                <a:ea typeface="宋体" panose="02010600030101010101" pitchFamily="2" charset="-122"/>
              </a:rPr>
              <a:t>、租赁资产对承租人</a:t>
            </a:r>
            <a:r>
              <a:rPr lang="zh-CN" sz="2400" b="1">
                <a:ea typeface="宋体" panose="02010600030101010101" pitchFamily="2" charset="-122"/>
              </a:rPr>
              <a:t>运营的重要程度</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5</a:t>
            </a:r>
            <a:r>
              <a:rPr lang="zh-CN" sz="2400" b="0">
                <a:ea typeface="宋体" panose="02010600030101010101" pitchFamily="2" charset="-122"/>
              </a:rPr>
              <a:t>、与行使选择权相关的条件及满足相关条件的可能性。</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798320" y="403225"/>
            <a:ext cx="9836150" cy="563118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【例】下列关于</a:t>
            </a:r>
            <a:r>
              <a:rPr lang="zh-CN" sz="2400" b="1">
                <a:ea typeface="宋体" panose="02010600030101010101" pitchFamily="2" charset="-122"/>
              </a:rPr>
              <a:t>租赁期</a:t>
            </a:r>
            <a:r>
              <a:rPr lang="zh-CN" sz="2400" b="0">
                <a:ea typeface="宋体" panose="02010600030101010101" pitchFamily="2" charset="-122"/>
              </a:rPr>
              <a:t>的有关表述中，正确的有（　）。</a:t>
            </a:r>
          </a:p>
          <a:p>
            <a:pPr indent="0" fontAlgn="auto">
              <a:lnSpc>
                <a:spcPct val="150000"/>
              </a:lnSpc>
            </a:pPr>
            <a:r>
              <a:rPr lang="zh-CN" sz="2400" b="0">
                <a:ea typeface="宋体" panose="02010600030101010101" pitchFamily="2" charset="-122"/>
              </a:rPr>
              <a:t>　　A.在某商铺的租赁安排中，</a:t>
            </a:r>
            <a:r>
              <a:rPr lang="zh-CN" sz="2400" b="1">
                <a:ea typeface="宋体" panose="02010600030101010101" pitchFamily="2" charset="-122"/>
              </a:rPr>
              <a:t>出租人甲于</a:t>
            </a:r>
            <a:r>
              <a:rPr lang="en-US" sz="2400" b="1">
                <a:latin typeface="宋体" panose="02010600030101010101" pitchFamily="2" charset="-122"/>
                <a:ea typeface="宋体" panose="02010600030101010101" pitchFamily="2" charset="-122"/>
              </a:rPr>
              <a:t>2022</a:t>
            </a:r>
            <a:r>
              <a:rPr lang="zh-CN" sz="2400" b="1">
                <a:ea typeface="宋体" panose="02010600030101010101" pitchFamily="2" charset="-122"/>
              </a:rPr>
              <a:t>年1月1日将房屋钥匙交付承租人乙，承租人乙在收到钥匙后，就可以自主安排对商铺的装修布置，并安排搬迁</a:t>
            </a:r>
            <a:r>
              <a:rPr lang="zh-CN" sz="2400" b="0">
                <a:ea typeface="宋体" panose="02010600030101010101" pitchFamily="2" charset="-122"/>
              </a:rPr>
              <a:t>。合同约定有3个月的免租期，起租日为</a:t>
            </a:r>
            <a:r>
              <a:rPr lang="en-US" sz="2400" b="0">
                <a:latin typeface="宋体" panose="02010600030101010101" pitchFamily="2" charset="-122"/>
                <a:ea typeface="宋体" panose="02010600030101010101" pitchFamily="2" charset="-122"/>
              </a:rPr>
              <a:t>2022</a:t>
            </a:r>
            <a:r>
              <a:rPr lang="zh-CN" sz="2400" b="0">
                <a:ea typeface="宋体" panose="02010600030101010101" pitchFamily="2" charset="-122"/>
              </a:rPr>
              <a:t>年4月1日，承租人乙自起租日开始支付租金。</a:t>
            </a:r>
            <a:r>
              <a:rPr lang="zh-CN" sz="2400" b="1">
                <a:ea typeface="宋体" panose="02010600030101010101" pitchFamily="2" charset="-122"/>
              </a:rPr>
              <a:t>租赁期开始日为</a:t>
            </a:r>
            <a:r>
              <a:rPr lang="en-US" sz="2400" b="1">
                <a:latin typeface="宋体" panose="02010600030101010101" pitchFamily="2" charset="-122"/>
                <a:ea typeface="宋体" panose="02010600030101010101" pitchFamily="2" charset="-122"/>
              </a:rPr>
              <a:t>2022</a:t>
            </a:r>
            <a:r>
              <a:rPr lang="zh-CN" sz="2400" b="1">
                <a:ea typeface="宋体" panose="02010600030101010101" pitchFamily="2" charset="-122"/>
              </a:rPr>
              <a:t>年1月1日</a:t>
            </a:r>
            <a:r>
              <a:rPr lang="zh-CN" sz="2400" b="0">
                <a:ea typeface="宋体" panose="02010600030101010101" pitchFamily="2" charset="-122"/>
              </a:rPr>
              <a:t>（</a:t>
            </a:r>
            <a:r>
              <a:rPr lang="zh-CN" sz="2400" b="1">
                <a:ea typeface="宋体" panose="02010600030101010101" pitchFamily="2" charset="-122"/>
              </a:rPr>
              <a:t>控制</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B.承租人丙与出租人丁签订了一份租赁合同，</a:t>
            </a:r>
            <a:r>
              <a:rPr lang="zh-CN" sz="2400" b="1">
                <a:ea typeface="宋体" panose="02010600030101010101" pitchFamily="2" charset="-122"/>
              </a:rPr>
              <a:t>约定自租赁期开始日1年内不可撤销，如果撤销，双方将支付重大罚金</a:t>
            </a:r>
            <a:r>
              <a:rPr lang="zh-CN" sz="2400" b="0">
                <a:ea typeface="宋体" panose="02010600030101010101" pitchFamily="2" charset="-122"/>
              </a:rPr>
              <a:t>；1年期满后，经双方同意可再延长1年，如有一方不同意，将不再续期，且没有罚款。假设承租人对于租赁资产并</a:t>
            </a:r>
            <a:r>
              <a:rPr lang="zh-CN" sz="2400" b="1">
                <a:ea typeface="宋体" panose="02010600030101010101" pitchFamily="2" charset="-122"/>
              </a:rPr>
              <a:t>不具有重大依赖</a:t>
            </a:r>
            <a:r>
              <a:rPr lang="zh-CN" sz="2400" b="0">
                <a:ea typeface="宋体" panose="02010600030101010101" pitchFamily="2" charset="-122"/>
              </a:rPr>
              <a:t>。因此，</a:t>
            </a:r>
            <a:r>
              <a:rPr lang="zh-CN" sz="2400" b="1">
                <a:ea typeface="宋体" panose="02010600030101010101" pitchFamily="2" charset="-122"/>
              </a:rPr>
              <a:t>承租人丙与出租人丁签订的租赁合同租赁期为1年</a:t>
            </a:r>
            <a:r>
              <a:rPr lang="zh-CN" sz="2400" b="0">
                <a:ea typeface="宋体" panose="02010600030101010101" pitchFamily="2" charset="-122"/>
              </a:rPr>
              <a:t>（</a:t>
            </a:r>
            <a:r>
              <a:rPr lang="zh-CN" sz="2400" b="1">
                <a:ea typeface="宋体" panose="02010600030101010101" pitchFamily="2" charset="-122"/>
              </a:rPr>
              <a:t>无证据表明续租</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784225"/>
            <a:ext cx="9793605" cy="5631180"/>
          </a:xfrm>
          <a:prstGeom prst="rect">
            <a:avLst/>
          </a:prstGeom>
          <a:noFill/>
          <a:ln w="9525">
            <a:noFill/>
          </a:ln>
        </p:spPr>
        <p:txBody>
          <a:bodyPr wrap="square">
            <a:spAutoFit/>
          </a:bodyPr>
          <a:lstStyle/>
          <a:p>
            <a:pPr indent="457200" fontAlgn="auto">
              <a:lnSpc>
                <a:spcPct val="150000"/>
              </a:lnSpc>
            </a:pPr>
            <a:r>
              <a:rPr lang="zh-CN" sz="2400" b="0">
                <a:ea typeface="宋体" panose="02010600030101010101" pitchFamily="2" charset="-122"/>
              </a:rPr>
              <a:t>C.承租人S签订了一份设备租赁合同，包括</a:t>
            </a:r>
            <a:r>
              <a:rPr lang="zh-CN" sz="2400" b="1">
                <a:ea typeface="宋体" panose="02010600030101010101" pitchFamily="2" charset="-122"/>
              </a:rPr>
              <a:t>4年不可撤销期限</a:t>
            </a:r>
            <a:r>
              <a:rPr lang="zh-CN" sz="2400" b="0">
                <a:ea typeface="宋体" panose="02010600030101010101" pitchFamily="2" charset="-122"/>
              </a:rPr>
              <a:t>和</a:t>
            </a:r>
            <a:r>
              <a:rPr lang="zh-CN" sz="2400" b="1">
                <a:ea typeface="宋体" panose="02010600030101010101" pitchFamily="2" charset="-122"/>
              </a:rPr>
              <a:t>2年期固定价格续租选择权</a:t>
            </a:r>
            <a:r>
              <a:rPr lang="zh-CN" sz="2400" b="0">
                <a:ea typeface="宋体" panose="02010600030101010101" pitchFamily="2" charset="-122"/>
              </a:rPr>
              <a:t>，续租选择权期间的合同条款和条件</a:t>
            </a:r>
            <a:r>
              <a:rPr lang="zh-CN" sz="2400" b="1">
                <a:ea typeface="宋体" panose="02010600030101010101" pitchFamily="2" charset="-122"/>
              </a:rPr>
              <a:t>与市价接近</a:t>
            </a:r>
            <a:r>
              <a:rPr lang="zh-CN" sz="2400" b="0">
                <a:ea typeface="宋体" panose="02010600030101010101" pitchFamily="2" charset="-122"/>
              </a:rPr>
              <a:t>，</a:t>
            </a:r>
            <a:r>
              <a:rPr lang="zh-CN" sz="2400" b="1">
                <a:ea typeface="宋体" panose="02010600030101010101" pitchFamily="2" charset="-122"/>
              </a:rPr>
              <a:t>没有终止罚款或其他因素表明承租人S合理确定将行使续租选择权</a:t>
            </a:r>
            <a:r>
              <a:rPr lang="zh-CN" sz="2400" b="0">
                <a:ea typeface="宋体" panose="02010600030101010101" pitchFamily="2" charset="-122"/>
              </a:rPr>
              <a:t>。因此，在</a:t>
            </a:r>
            <a:r>
              <a:rPr lang="zh-CN" sz="2400" b="1">
                <a:ea typeface="宋体" panose="02010600030101010101" pitchFamily="2" charset="-122"/>
              </a:rPr>
              <a:t>租赁期开始日，确定租赁期为4年</a:t>
            </a:r>
            <a:r>
              <a:rPr lang="zh-CN" sz="2400" b="0">
                <a:ea typeface="宋体" panose="02010600030101010101" pitchFamily="2" charset="-122"/>
              </a:rPr>
              <a:t>（</a:t>
            </a:r>
            <a:r>
              <a:rPr lang="zh-CN" sz="2400" b="1">
                <a:ea typeface="宋体" panose="02010600030101010101" pitchFamily="2" charset="-122"/>
              </a:rPr>
              <a:t>无证据表明续租</a:t>
            </a:r>
            <a:r>
              <a:rPr lang="zh-CN" sz="2400" b="0">
                <a:ea typeface="宋体" panose="02010600030101010101" pitchFamily="2" charset="-122"/>
              </a:rPr>
              <a:t>）</a:t>
            </a:r>
          </a:p>
          <a:p>
            <a:pPr indent="457200" fontAlgn="auto">
              <a:lnSpc>
                <a:spcPct val="150000"/>
              </a:lnSpc>
            </a:pPr>
            <a:r>
              <a:rPr lang="en-US" altLang="zh-CN" sz="2400" b="0">
                <a:ea typeface="宋体" panose="02010600030101010101" pitchFamily="2" charset="-122"/>
              </a:rPr>
              <a:t>       </a:t>
            </a:r>
            <a:r>
              <a:rPr lang="zh-CN" sz="2400" b="0">
                <a:ea typeface="宋体" panose="02010600030101010101" pitchFamily="2" charset="-122"/>
              </a:rPr>
              <a:t>D.承租人N签订了一份建筑租赁合同，包括</a:t>
            </a:r>
            <a:r>
              <a:rPr lang="zh-CN" sz="2400" b="1">
                <a:ea typeface="宋体" panose="02010600030101010101" pitchFamily="2" charset="-122"/>
              </a:rPr>
              <a:t>4年不可撤销期限</a:t>
            </a:r>
            <a:r>
              <a:rPr lang="zh-CN" sz="2400" b="0">
                <a:ea typeface="宋体" panose="02010600030101010101" pitchFamily="2" charset="-122"/>
              </a:rPr>
              <a:t>和</a:t>
            </a:r>
            <a:r>
              <a:rPr lang="zh-CN" sz="2400" b="1">
                <a:ea typeface="宋体" panose="02010600030101010101" pitchFamily="2" charset="-122"/>
              </a:rPr>
              <a:t>2年按照市价行使的续租选择权</a:t>
            </a:r>
            <a:r>
              <a:rPr lang="zh-CN" sz="2400" b="0">
                <a:ea typeface="宋体" panose="02010600030101010101" pitchFamily="2" charset="-122"/>
              </a:rPr>
              <a:t>。在搬入该建筑之前，承租人N花费了大量资金对租赁建筑进行了</a:t>
            </a:r>
            <a:r>
              <a:rPr lang="zh-CN" sz="2400" b="1">
                <a:ea typeface="宋体" panose="02010600030101010101" pitchFamily="2" charset="-122"/>
              </a:rPr>
              <a:t>改良</a:t>
            </a:r>
            <a:r>
              <a:rPr lang="zh-CN" sz="2400" b="0">
                <a:ea typeface="宋体" panose="02010600030101010101" pitchFamily="2" charset="-122"/>
              </a:rPr>
              <a:t>，</a:t>
            </a:r>
            <a:r>
              <a:rPr lang="zh-CN" sz="2400" b="1">
                <a:ea typeface="宋体" panose="02010600030101010101" pitchFamily="2" charset="-122"/>
              </a:rPr>
              <a:t>预计在4年结束时租赁资产改良仍将具有重大价值，且该价值仅可通过继续使用租赁资产实现</a:t>
            </a:r>
            <a:r>
              <a:rPr lang="zh-CN" sz="2400" b="0">
                <a:ea typeface="宋体" panose="02010600030101010101" pitchFamily="2" charset="-122"/>
              </a:rPr>
              <a:t>。因此，承租人N应当确定租赁期为4年</a:t>
            </a:r>
          </a:p>
          <a:p>
            <a:pPr indent="457200" fontAlgn="auto">
              <a:lnSpc>
                <a:spcPct val="150000"/>
              </a:lnSpc>
            </a:pPr>
            <a:r>
              <a:rPr lang="zh-CN" sz="2400" b="0">
                <a:ea typeface="宋体" panose="02010600030101010101" pitchFamily="2" charset="-122"/>
              </a:rPr>
              <a:t>　　</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0" y="2088515"/>
            <a:ext cx="3489960" cy="465201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987925" y="1096645"/>
            <a:ext cx="6338570" cy="2306955"/>
          </a:xfrm>
          <a:prstGeom prst="rect">
            <a:avLst/>
          </a:prstGeom>
          <a:noFill/>
        </p:spPr>
        <p:txBody>
          <a:bodyPr wrap="square" rtlCol="0" anchor="t">
            <a:spAutoFit/>
          </a:bodyPr>
          <a:lstStyle/>
          <a:p>
            <a:pPr indent="0" fontAlgn="auto">
              <a:lnSpc>
                <a:spcPct val="150000"/>
              </a:lnSpc>
            </a:pPr>
            <a:r>
              <a:rPr lang="zh-CN" sz="2400" b="1">
                <a:ea typeface="宋体" panose="02010600030101010101" pitchFamily="2" charset="-122"/>
                <a:sym typeface="+mn-ea"/>
              </a:rPr>
              <a:t>分析</a:t>
            </a:r>
            <a:r>
              <a:rPr lang="zh-CN" sz="2400">
                <a:ea typeface="宋体" panose="02010600030101010101" pitchFamily="2" charset="-122"/>
                <a:sym typeface="+mn-ea"/>
              </a:rPr>
              <a:t>：</a:t>
            </a:r>
            <a:r>
              <a:rPr lang="en-US" sz="2400">
                <a:latin typeface="宋体" panose="02010600030101010101" pitchFamily="2" charset="-122"/>
                <a:ea typeface="宋体" panose="02010600030101010101" pitchFamily="2" charset="-122"/>
                <a:sym typeface="+mn-ea"/>
              </a:rPr>
              <a:t>ABC</a:t>
            </a:r>
            <a:r>
              <a:rPr lang="zh-CN" sz="2400">
                <a:ea typeface="宋体" panose="02010600030101010101" pitchFamily="2" charset="-122"/>
                <a:sym typeface="+mn-ea"/>
              </a:rPr>
              <a:t>。选项</a:t>
            </a:r>
            <a:r>
              <a:rPr lang="en-US" sz="2400">
                <a:latin typeface="宋体" panose="02010600030101010101" pitchFamily="2" charset="-122"/>
                <a:ea typeface="宋体" panose="02010600030101010101" pitchFamily="2" charset="-122"/>
                <a:sym typeface="+mn-ea"/>
              </a:rPr>
              <a:t>D</a:t>
            </a:r>
            <a:r>
              <a:rPr lang="zh-CN" sz="2400">
                <a:ea typeface="宋体" panose="02010600030101010101" pitchFamily="2" charset="-122"/>
                <a:sym typeface="+mn-ea"/>
              </a:rPr>
              <a:t>：承租人</a:t>
            </a:r>
            <a:r>
              <a:rPr lang="en-US" sz="2400">
                <a:latin typeface="宋体" panose="02010600030101010101" pitchFamily="2" charset="-122"/>
                <a:ea typeface="宋体" panose="02010600030101010101" pitchFamily="2" charset="-122"/>
                <a:sym typeface="+mn-ea"/>
              </a:rPr>
              <a:t>N</a:t>
            </a:r>
            <a:r>
              <a:rPr lang="zh-CN" sz="2400" b="1">
                <a:ea typeface="宋体" panose="02010600030101010101" pitchFamily="2" charset="-122"/>
                <a:sym typeface="+mn-ea"/>
              </a:rPr>
              <a:t>合理确定将行使续租选择权</a:t>
            </a:r>
            <a:r>
              <a:rPr lang="zh-CN" sz="2400">
                <a:ea typeface="宋体" panose="02010600030101010101" pitchFamily="2" charset="-122"/>
                <a:sym typeface="+mn-ea"/>
              </a:rPr>
              <a:t>，因为如果在4年结束时放弃该租赁资产改良，将蒙受重大经济损失。因此，在租赁期开始日，承租人N应当确定</a:t>
            </a:r>
            <a:r>
              <a:rPr lang="zh-CN" sz="2400" b="1">
                <a:ea typeface="宋体" panose="02010600030101010101" pitchFamily="2" charset="-122"/>
                <a:sym typeface="+mn-ea"/>
              </a:rPr>
              <a:t>租赁期为6年</a:t>
            </a:r>
            <a:r>
              <a:rPr lang="zh-CN" sz="2400">
                <a:ea typeface="宋体" panose="02010600030101010101" pitchFamily="2" charset="-122"/>
                <a:sym typeface="+mn-ea"/>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7745730" y="1036320"/>
            <a:ext cx="4368165" cy="582168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6117590"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94080" y="430530"/>
            <a:ext cx="5205730" cy="645160"/>
          </a:xfrm>
          <a:prstGeom prst="rect">
            <a:avLst/>
          </a:prstGeom>
          <a:noFill/>
        </p:spPr>
        <p:txBody>
          <a:bodyPr wrap="square" rtlCol="0">
            <a:spAutoFit/>
          </a:bodyPr>
          <a:lstStyle/>
          <a:p>
            <a:r>
              <a:rPr lang="zh-CN" altLang="en-US" sz="3600">
                <a:solidFill>
                  <a:srgbClr val="49600B"/>
                </a:solidFill>
                <a:sym typeface="+mn-ea"/>
              </a:rPr>
              <a:t>四、承租人的会计处理</a:t>
            </a:r>
          </a:p>
        </p:txBody>
      </p:sp>
      <p:sp>
        <p:nvSpPr>
          <p:cNvPr id="100" name="文本框 99"/>
          <p:cNvSpPr txBox="1"/>
          <p:nvPr/>
        </p:nvSpPr>
        <p:spPr>
          <a:xfrm>
            <a:off x="438150" y="1408430"/>
            <a:ext cx="7308215"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在</a:t>
            </a:r>
            <a:r>
              <a:rPr lang="zh-CN" sz="2400" b="1">
                <a:ea typeface="宋体" panose="02010600030101010101" pitchFamily="2" charset="-122"/>
              </a:rPr>
              <a:t>租赁期开始日</a:t>
            </a:r>
            <a:r>
              <a:rPr lang="zh-CN" sz="2400" b="0">
                <a:ea typeface="宋体" panose="02010600030101010101" pitchFamily="2" charset="-122"/>
              </a:rPr>
              <a:t>，承租人应当对租赁确认</a:t>
            </a:r>
            <a:r>
              <a:rPr lang="zh-CN" sz="2400" b="1">
                <a:ea typeface="宋体" panose="02010600030101010101" pitchFamily="2" charset="-122"/>
              </a:rPr>
              <a:t>使用权资产</a:t>
            </a:r>
            <a:r>
              <a:rPr lang="zh-CN" sz="2400" b="0">
                <a:ea typeface="宋体" panose="02010600030101010101" pitchFamily="2" charset="-122"/>
              </a:rPr>
              <a:t>（</a:t>
            </a:r>
            <a:r>
              <a:rPr lang="zh-CN" sz="2400" b="1">
                <a:ea typeface="宋体" panose="02010600030101010101" pitchFamily="2" charset="-122"/>
              </a:rPr>
              <a:t>权利</a:t>
            </a:r>
            <a:r>
              <a:rPr lang="zh-CN" sz="2400" b="0">
                <a:ea typeface="宋体" panose="02010600030101010101" pitchFamily="2" charset="-122"/>
              </a:rPr>
              <a:t>）和</a:t>
            </a:r>
            <a:r>
              <a:rPr lang="zh-CN" sz="2400" b="1">
                <a:ea typeface="宋体" panose="02010600030101010101" pitchFamily="2" charset="-122"/>
              </a:rPr>
              <a:t>租赁负债</a:t>
            </a:r>
            <a:r>
              <a:rPr lang="zh-CN" sz="2400" b="0">
                <a:ea typeface="宋体" panose="02010600030101010101" pitchFamily="2" charset="-122"/>
              </a:rPr>
              <a:t>（</a:t>
            </a:r>
            <a:r>
              <a:rPr lang="zh-CN" sz="2400" b="1">
                <a:ea typeface="宋体" panose="02010600030101010101" pitchFamily="2" charset="-122"/>
              </a:rPr>
              <a:t>义务</a:t>
            </a:r>
            <a:r>
              <a:rPr lang="zh-CN" sz="2400" b="0">
                <a:ea typeface="宋体" panose="02010600030101010101" pitchFamily="2" charset="-122"/>
              </a:rPr>
              <a:t>），应用</a:t>
            </a:r>
            <a:r>
              <a:rPr lang="zh-CN" sz="2400" b="1">
                <a:ea typeface="宋体" panose="02010600030101010101" pitchFamily="2" charset="-122"/>
              </a:rPr>
              <a:t>短期租赁和低价值资产租赁简化处理</a:t>
            </a:r>
            <a:r>
              <a:rPr lang="zh-CN" sz="2400" b="0">
                <a:ea typeface="宋体" panose="02010600030101010101" pitchFamily="2" charset="-122"/>
              </a:rPr>
              <a:t>的除外。</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（一）租赁负债的初始计量</a:t>
            </a:r>
            <a:r>
              <a:rPr lang="zh-CN" sz="2400" b="0">
                <a:ea typeface="宋体" panose="02010600030101010101" pitchFamily="2" charset="-122"/>
              </a:rPr>
              <a:t>（</a:t>
            </a:r>
            <a:r>
              <a:rPr lang="zh-CN" sz="2400" b="1">
                <a:ea typeface="宋体" panose="02010600030101010101" pitchFamily="2" charset="-122"/>
              </a:rPr>
              <a:t>共5项</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租赁负债应当按照租赁期开始日尚未支付的租赁付款额的</a:t>
            </a:r>
            <a:r>
              <a:rPr lang="zh-CN" sz="2400" b="1">
                <a:ea typeface="宋体" panose="02010600030101010101" pitchFamily="2" charset="-122"/>
              </a:rPr>
              <a:t>现值</a:t>
            </a:r>
            <a:r>
              <a:rPr lang="zh-CN" sz="2400" b="0">
                <a:ea typeface="宋体" panose="02010600030101010101" pitchFamily="2" charset="-122"/>
              </a:rPr>
              <a:t>进行初始计量。</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、租赁付款额</a:t>
            </a:r>
          </a:p>
          <a:p>
            <a:pPr indent="0" fontAlgn="auto">
              <a:lnSpc>
                <a:spcPct val="150000"/>
              </a:lnSpc>
            </a:pPr>
            <a:r>
              <a:rPr lang="zh-CN" sz="2400" b="0">
                <a:ea typeface="宋体" panose="02010600030101010101" pitchFamily="2" charset="-122"/>
              </a:rPr>
              <a:t>　　是指承租人向出租人支付的与在租赁期内使用租赁资产的权利相关的款项。</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8601075" y="2300605"/>
            <a:ext cx="3186430" cy="424688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74320" y="274955"/>
            <a:ext cx="9669145" cy="230695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租赁付款额包括以下</a:t>
            </a:r>
            <a:r>
              <a:rPr lang="en-US" sz="2400" b="1">
                <a:latin typeface="宋体" panose="02010600030101010101" pitchFamily="2" charset="-122"/>
                <a:ea typeface="宋体" panose="02010600030101010101" pitchFamily="2" charset="-122"/>
              </a:rPr>
              <a:t>5</a:t>
            </a:r>
            <a:r>
              <a:rPr lang="zh-CN" sz="2400" b="1">
                <a:ea typeface="宋体" panose="02010600030101010101" pitchFamily="2" charset="-122"/>
              </a:rPr>
              <a:t>项内容</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（1）</a:t>
            </a:r>
            <a:r>
              <a:rPr lang="zh-CN" sz="2400" b="1">
                <a:ea typeface="宋体" panose="02010600030101010101" pitchFamily="2" charset="-122"/>
              </a:rPr>
              <a:t>固定付款额</a:t>
            </a:r>
            <a:r>
              <a:rPr lang="zh-CN" sz="2400" b="0">
                <a:ea typeface="宋体" panose="02010600030101010101" pitchFamily="2" charset="-122"/>
              </a:rPr>
              <a:t>及</a:t>
            </a:r>
            <a:r>
              <a:rPr lang="zh-CN" sz="2400" b="1">
                <a:ea typeface="宋体" panose="02010600030101010101" pitchFamily="2" charset="-122"/>
              </a:rPr>
              <a:t>实质固定付款额</a:t>
            </a:r>
            <a:r>
              <a:rPr lang="zh-CN" sz="2400" b="0">
                <a:ea typeface="宋体" panose="02010600030101010101" pitchFamily="2" charset="-122"/>
              </a:rPr>
              <a:t>，</a:t>
            </a:r>
            <a:r>
              <a:rPr lang="zh-CN" sz="2400" b="1">
                <a:ea typeface="宋体" panose="02010600030101010101" pitchFamily="2" charset="-122"/>
              </a:rPr>
              <a:t>存在租赁激励的，扣除租赁激励相关金额</a:t>
            </a:r>
            <a:r>
              <a:rPr lang="zh-CN" sz="2400" b="0">
                <a:ea typeface="宋体" panose="02010600030101010101" pitchFamily="2" charset="-122"/>
              </a:rPr>
              <a:t>。</a:t>
            </a:r>
            <a:r>
              <a:rPr lang="zh-CN" sz="2400" b="1">
                <a:ea typeface="宋体" panose="02010600030101010101" pitchFamily="2" charset="-122"/>
              </a:rPr>
              <a:t>实质固定付款额是指</a:t>
            </a:r>
            <a:r>
              <a:rPr lang="zh-CN" sz="2400" b="0">
                <a:ea typeface="宋体" panose="02010600030101010101" pitchFamily="2" charset="-122"/>
              </a:rPr>
              <a:t>在形式上可能包含变量但</a:t>
            </a:r>
            <a:r>
              <a:rPr lang="zh-CN" sz="2400" b="1">
                <a:ea typeface="宋体" panose="02010600030101010101" pitchFamily="2" charset="-122"/>
              </a:rPr>
              <a:t>实质上无法避免的付款额</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845820" y="2146935"/>
            <a:ext cx="10694670" cy="1568450"/>
          </a:xfrm>
          <a:prstGeom prst="rect">
            <a:avLst/>
          </a:prstGeom>
          <a:noFill/>
        </p:spPr>
        <p:txBody>
          <a:bodyPr wrap="square" rtlCol="0">
            <a:spAutoFit/>
          </a:bodyPr>
          <a:lstStyle/>
          <a:p>
            <a:pPr algn="ctr"/>
            <a:r>
              <a:rPr lang="zh-CN" altLang="en-US" sz="4800">
                <a:solidFill>
                  <a:srgbClr val="49600B"/>
                </a:solidFill>
                <a:sym typeface="+mn-ea"/>
              </a:rPr>
              <a:t>第一讲　新租赁准则深度解读及税会</a:t>
            </a:r>
          </a:p>
          <a:p>
            <a:pPr algn="ctr"/>
            <a:r>
              <a:rPr lang="zh-CN" altLang="en-US" sz="4800">
                <a:solidFill>
                  <a:srgbClr val="49600B"/>
                </a:solidFill>
                <a:sym typeface="+mn-ea"/>
              </a:rPr>
              <a:t>差异分析</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605405" y="753745"/>
            <a:ext cx="8391525" cy="452310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【例】甲公司与乙公司签订了一份租赁合同，从乙公司租入办公楼。租赁期共5年。固定租金支付自2</a:t>
            </a:r>
            <a:r>
              <a:rPr lang="en-US" sz="2400" b="0">
                <a:latin typeface="宋体" panose="02010600030101010101" pitchFamily="2" charset="-122"/>
                <a:ea typeface="宋体" panose="02010600030101010101" pitchFamily="2" charset="-122"/>
              </a:rPr>
              <a:t>0</a:t>
            </a:r>
            <a:r>
              <a:rPr lang="zh-CN" sz="2400" b="0">
                <a:ea typeface="宋体" panose="02010600030101010101" pitchFamily="2" charset="-122"/>
              </a:rPr>
              <a:t>22年1月1日，每年年末支付租金10万元，</a:t>
            </a:r>
            <a:r>
              <a:rPr lang="zh-CN" sz="2400" b="1">
                <a:ea typeface="宋体" panose="02010600030101010101" pitchFamily="2" charset="-122"/>
              </a:rPr>
              <a:t>如果甲公司能够在每年年末的最后一天及时付款</a:t>
            </a:r>
            <a:r>
              <a:rPr lang="zh-CN" sz="2400" b="0">
                <a:ea typeface="宋体" panose="02010600030101010101" pitchFamily="2" charset="-122"/>
              </a:rPr>
              <a:t>，则</a:t>
            </a:r>
            <a:r>
              <a:rPr lang="zh-CN" sz="2400" b="1">
                <a:ea typeface="宋体" panose="02010600030101010101" pitchFamily="2" charset="-122"/>
              </a:rPr>
              <a:t>给予减少租金1万元的奖励。甲公司预计每年年末的最后一天会及时付款</a:t>
            </a:r>
            <a:r>
              <a:rPr lang="zh-CN" sz="2400" b="0">
                <a:ea typeface="宋体" panose="02010600030101010101" pitchFamily="2" charset="-122"/>
              </a:rPr>
              <a:t>。租赁期开始日承租人租赁付款额为多少？</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分析</a:t>
            </a:r>
            <a:r>
              <a:rPr lang="zh-CN" sz="2400" b="0">
                <a:ea typeface="宋体" panose="02010600030101010101" pitchFamily="2" charset="-122"/>
              </a:rPr>
              <a:t>：承租人租赁付款额＝（10－1）×5＝45</a:t>
            </a:r>
          </a:p>
          <a:p>
            <a:pPr indent="0" fontAlgn="auto">
              <a:lnSpc>
                <a:spcPct val="150000"/>
              </a:lnSpc>
            </a:pPr>
            <a:r>
              <a:rPr lang="zh-CN" sz="2400" b="0">
                <a:ea typeface="宋体" panose="02010600030101010101" pitchFamily="2" charset="-122"/>
              </a:rPr>
              <a:t>　　</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951990" y="638810"/>
            <a:ext cx="9965055"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①付款额设定为可变租赁付款额，但</a:t>
            </a:r>
            <a:r>
              <a:rPr lang="zh-CN" sz="2400" b="1">
                <a:ea typeface="宋体" panose="02010600030101010101" pitchFamily="2" charset="-122"/>
              </a:rPr>
              <a:t>该可变条款几乎不可能发生</a:t>
            </a:r>
            <a:r>
              <a:rPr lang="zh-CN" sz="2400" b="0">
                <a:ea typeface="宋体" panose="02010600030101010101" pitchFamily="2" charset="-122"/>
              </a:rPr>
              <a:t>，没有真正的经济实质。</a:t>
            </a:r>
          </a:p>
          <a:p>
            <a:pPr indent="0" fontAlgn="auto">
              <a:lnSpc>
                <a:spcPct val="150000"/>
              </a:lnSpc>
            </a:pPr>
            <a:r>
              <a:rPr lang="zh-CN" sz="2400" b="0">
                <a:ea typeface="宋体" panose="02010600030101010101" pitchFamily="2" charset="-122"/>
              </a:rPr>
              <a:t>　　【例】甲公司是一家著名连锁超市经销商，从乙公司处租入位于市中心已成熟开发的零售场所开设一家超市。根据租赁合同，甲公司在正常工作时间内必须经营该超市，且甲公司不得将超市闲置或进行分租。合同中关于租赁付款额的条款为：</a:t>
            </a:r>
            <a:r>
              <a:rPr lang="zh-CN" sz="2400" b="1">
                <a:ea typeface="宋体" panose="02010600030101010101" pitchFamily="2" charset="-122"/>
              </a:rPr>
              <a:t>如果甲公司开设的这家超市没有发生销售，则甲公司应付的年租金为1万元；如果这家超市发生了任何销售，则甲公司应付的年租金为500万元</a:t>
            </a:r>
            <a:r>
              <a:rPr lang="zh-CN" sz="2400" b="0">
                <a:ea typeface="宋体" panose="02010600030101010101" pitchFamily="2" charset="-122"/>
              </a:rPr>
              <a:t>。该项租赁中每年实质固定付款额为多少？</a:t>
            </a:r>
          </a:p>
          <a:p>
            <a:pPr indent="0" fontAlgn="auto">
              <a:lnSpc>
                <a:spcPct val="150000"/>
              </a:lnSpc>
            </a:pPr>
            <a:r>
              <a:rPr lang="zh-CN" sz="2400" b="0">
                <a:ea typeface="宋体" panose="02010600030101010101" pitchFamily="2" charset="-122"/>
              </a:rPr>
              <a:t>　　</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322705" y="473075"/>
            <a:ext cx="8241030" cy="2306955"/>
          </a:xfrm>
          <a:prstGeom prst="rect">
            <a:avLst/>
          </a:prstGeom>
          <a:noFill/>
        </p:spPr>
        <p:txBody>
          <a:bodyPr wrap="square" rtlCol="0" anchor="t">
            <a:spAutoFit/>
          </a:bodyPr>
          <a:lstStyle/>
          <a:p>
            <a:pPr indent="0" fontAlgn="auto">
              <a:lnSpc>
                <a:spcPct val="150000"/>
              </a:lnSpc>
            </a:pPr>
            <a:r>
              <a:rPr lang="zh-CN" sz="2400" b="1">
                <a:ea typeface="宋体" panose="02010600030101010101" pitchFamily="2" charset="-122"/>
                <a:sym typeface="+mn-ea"/>
              </a:rPr>
              <a:t>分析</a:t>
            </a:r>
            <a:r>
              <a:rPr lang="zh-CN" sz="2400">
                <a:ea typeface="宋体" panose="02010600030101010101" pitchFamily="2" charset="-122"/>
                <a:sym typeface="+mn-ea"/>
              </a:rPr>
              <a:t>：</a:t>
            </a:r>
            <a:r>
              <a:rPr lang="zh-CN" sz="2400" b="1">
                <a:ea typeface="宋体" panose="02010600030101010101" pitchFamily="2" charset="-122"/>
                <a:sym typeface="+mn-ea"/>
              </a:rPr>
              <a:t>该租赁包含每年500万元的实质固定付款额</a:t>
            </a:r>
            <a:r>
              <a:rPr lang="zh-CN" sz="2400">
                <a:ea typeface="宋体" panose="02010600030101010101" pitchFamily="2" charset="-122"/>
                <a:sym typeface="+mn-ea"/>
              </a:rPr>
              <a:t>。该金额不是取决于销售额的可变付款额。</a:t>
            </a:r>
            <a:r>
              <a:rPr lang="zh-CN" sz="2400" b="1">
                <a:ea typeface="宋体" panose="02010600030101010101" pitchFamily="2" charset="-122"/>
                <a:sym typeface="+mn-ea"/>
              </a:rPr>
              <a:t>理由</a:t>
            </a:r>
            <a:r>
              <a:rPr lang="zh-CN" sz="2400">
                <a:ea typeface="宋体" panose="02010600030101010101" pitchFamily="2" charset="-122"/>
                <a:sym typeface="+mn-ea"/>
              </a:rPr>
              <a:t>：甲公司是一家著名连锁超市，根据租赁合同，甲公司应在正常工作时间内经营该超市，因此甲公司开设的这家超市</a:t>
            </a:r>
            <a:r>
              <a:rPr lang="zh-CN" sz="2400" b="1">
                <a:ea typeface="宋体" panose="02010600030101010101" pitchFamily="2" charset="-122"/>
                <a:sym typeface="+mn-ea"/>
              </a:rPr>
              <a:t>不可能不发生销售</a:t>
            </a:r>
            <a:r>
              <a:rPr lang="zh-CN" sz="2400">
                <a:ea typeface="宋体" panose="02010600030101010101" pitchFamily="2" charset="-122"/>
                <a:sym typeface="+mn-ea"/>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697865"/>
            <a:ext cx="9713595"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②承租人有多套付款额方案，但其中</a:t>
            </a:r>
            <a:r>
              <a:rPr lang="zh-CN" sz="2400" b="1">
                <a:ea typeface="宋体" panose="02010600030101010101" pitchFamily="2" charset="-122"/>
              </a:rPr>
              <a:t>仅有一套是可行的</a:t>
            </a:r>
            <a:r>
              <a:rPr lang="zh-CN" sz="2400" b="0">
                <a:ea typeface="宋体" panose="02010600030101010101" pitchFamily="2" charset="-122"/>
              </a:rPr>
              <a:t>。在此情况下，承租人应采用</a:t>
            </a:r>
            <a:r>
              <a:rPr lang="zh-CN" sz="2400" b="1">
                <a:ea typeface="宋体" panose="02010600030101010101" pitchFamily="2" charset="-122"/>
              </a:rPr>
              <a:t>该可行的付款额</a:t>
            </a:r>
            <a:r>
              <a:rPr lang="zh-CN" sz="2400" b="0">
                <a:ea typeface="宋体" panose="02010600030101010101" pitchFamily="2" charset="-122"/>
              </a:rPr>
              <a:t>方案作为租赁付款额。</a:t>
            </a:r>
          </a:p>
          <a:p>
            <a:pPr indent="0" fontAlgn="auto">
              <a:lnSpc>
                <a:spcPct val="150000"/>
              </a:lnSpc>
            </a:pPr>
            <a:r>
              <a:rPr lang="zh-CN" sz="2400" b="0">
                <a:ea typeface="宋体" panose="02010600030101010101" pitchFamily="2" charset="-122"/>
              </a:rPr>
              <a:t>　　【例】承租人甲公司签订了一份为期5年的卡车租赁合同。合同中关于租赁付款额的条款为：如果该卡车在某月份的行驶里程不超过5 000公里，则该月应付的租金为6 000元；如果该卡车在某月份的行里程超过5 000公里但不超过10 000公里，则该月应付的租金为8 000元；该卡车1个月内的行驶里程最高不能超过20 000公里，否则承租人需支付巨额罚款。该项租赁中实质固定付款额为多少？</a:t>
            </a:r>
          </a:p>
          <a:p>
            <a:pPr indent="0" fontAlgn="auto">
              <a:lnSpc>
                <a:spcPct val="150000"/>
              </a:lnSpc>
            </a:pPr>
            <a:r>
              <a:rPr lang="zh-CN" sz="2400" b="0">
                <a:ea typeface="宋体" panose="02010600030101010101" pitchFamily="2" charset="-122"/>
              </a:rPr>
              <a:t>　　</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630805" y="1092200"/>
            <a:ext cx="8237855" cy="2861310"/>
          </a:xfrm>
          <a:prstGeom prst="rect">
            <a:avLst/>
          </a:prstGeom>
          <a:noFill/>
        </p:spPr>
        <p:txBody>
          <a:bodyPr wrap="square" rtlCol="0" anchor="t">
            <a:spAutoFit/>
          </a:bodyPr>
          <a:lstStyle/>
          <a:p>
            <a:pPr indent="0" fontAlgn="auto">
              <a:lnSpc>
                <a:spcPct val="150000"/>
              </a:lnSpc>
            </a:pPr>
            <a:r>
              <a:rPr lang="zh-CN" sz="2400" b="1">
                <a:ea typeface="宋体" panose="02010600030101010101" pitchFamily="2" charset="-122"/>
                <a:sym typeface="+mn-ea"/>
              </a:rPr>
              <a:t>分析</a:t>
            </a:r>
            <a:r>
              <a:rPr lang="zh-CN" sz="2400">
                <a:ea typeface="宋体" panose="02010600030101010101" pitchFamily="2" charset="-122"/>
                <a:sym typeface="+mn-ea"/>
              </a:rPr>
              <a:t>：</a:t>
            </a:r>
            <a:r>
              <a:rPr lang="zh-CN" sz="2400" b="1">
                <a:ea typeface="宋体" panose="02010600030101010101" pitchFamily="2" charset="-122"/>
                <a:sym typeface="+mn-ea"/>
              </a:rPr>
              <a:t>实质固定付款额为月付款额6 000元</a:t>
            </a:r>
            <a:r>
              <a:rPr lang="zh-CN" sz="2400">
                <a:ea typeface="宋体" panose="02010600030101010101" pitchFamily="2" charset="-122"/>
                <a:sym typeface="+mn-ea"/>
              </a:rPr>
              <a:t>。</a:t>
            </a:r>
            <a:r>
              <a:rPr lang="zh-CN" sz="2400" b="1">
                <a:ea typeface="宋体" panose="02010600030101010101" pitchFamily="2" charset="-122"/>
                <a:sym typeface="+mn-ea"/>
              </a:rPr>
              <a:t>理由</a:t>
            </a:r>
            <a:r>
              <a:rPr lang="zh-CN" sz="2400">
                <a:ea typeface="宋体" panose="02010600030101010101" pitchFamily="2" charset="-122"/>
                <a:sym typeface="+mn-ea"/>
              </a:rPr>
              <a:t>：租赁付款额中包含基于使用情况的可变性，且在某些月份里确实可避免支付较高租金，然而，</a:t>
            </a:r>
            <a:r>
              <a:rPr lang="zh-CN" sz="2400" b="1">
                <a:ea typeface="宋体" panose="02010600030101010101" pitchFamily="2" charset="-122"/>
                <a:sym typeface="+mn-ea"/>
              </a:rPr>
              <a:t>月付款额6 000元是不可避免的</a:t>
            </a:r>
            <a:r>
              <a:rPr lang="zh-CN" sz="2400">
                <a:ea typeface="宋体" panose="02010600030101010101" pitchFamily="2" charset="-122"/>
                <a:sym typeface="+mn-ea"/>
              </a:rPr>
              <a:t>。因此，</a:t>
            </a:r>
            <a:r>
              <a:rPr lang="zh-CN" sz="2400" b="1">
                <a:ea typeface="宋体" panose="02010600030101010101" pitchFamily="2" charset="-122"/>
                <a:sym typeface="+mn-ea"/>
              </a:rPr>
              <a:t>月付款额6 000元属于实质固定付款额，应被纳入租赁负债的初始计量中</a:t>
            </a:r>
            <a:r>
              <a:rPr lang="zh-CN" sz="2400">
                <a:ea typeface="宋体" panose="02010600030101010101" pitchFamily="2" charset="-122"/>
                <a:sym typeface="+mn-ea"/>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160270" y="1444625"/>
            <a:ext cx="9594215" cy="3969385"/>
          </a:xfrm>
          <a:prstGeom prst="rect">
            <a:avLst/>
          </a:prstGeom>
          <a:noFill/>
          <a:ln w="9525">
            <a:noFill/>
          </a:ln>
        </p:spPr>
        <p:txBody>
          <a:bodyPr wrap="square">
            <a:spAutoFit/>
          </a:bodyPr>
          <a:lstStyle/>
          <a:p>
            <a:pPr indent="0" fontAlgn="auto">
              <a:lnSpc>
                <a:spcPct val="150000"/>
              </a:lnSpc>
            </a:pPr>
            <a:r>
              <a:rPr lang="zh-CN" sz="1050" b="0">
                <a:ea typeface="宋体" panose="02010600030101010101" pitchFamily="2" charset="-122"/>
              </a:rPr>
              <a:t>　</a:t>
            </a:r>
            <a:r>
              <a:rPr lang="zh-CN" sz="2400" b="0">
                <a:ea typeface="宋体" panose="02010600030101010101" pitchFamily="2" charset="-122"/>
              </a:rPr>
              <a:t>③承租人有多套可行的付款额方案，但必</a:t>
            </a:r>
            <a:r>
              <a:rPr lang="zh-CN" sz="2400" b="1">
                <a:ea typeface="宋体" panose="02010600030101010101" pitchFamily="2" charset="-122"/>
              </a:rPr>
              <a:t>须选择其中一套</a:t>
            </a:r>
            <a:r>
              <a:rPr lang="zh-CN" sz="2400" b="0">
                <a:ea typeface="宋体" panose="02010600030101010101" pitchFamily="2" charset="-122"/>
              </a:rPr>
              <a:t>。在此情况下，承租人应采用</a:t>
            </a:r>
            <a:r>
              <a:rPr lang="zh-CN" sz="2400" b="1">
                <a:ea typeface="宋体" panose="02010600030101010101" pitchFamily="2" charset="-122"/>
              </a:rPr>
              <a:t>总折现金额最低的一套</a:t>
            </a:r>
            <a:r>
              <a:rPr lang="zh-CN" sz="2400" b="0">
                <a:ea typeface="宋体" panose="02010600030101010101" pitchFamily="2" charset="-122"/>
              </a:rPr>
              <a:t>作为租赁付款额。</a:t>
            </a:r>
          </a:p>
          <a:p>
            <a:pPr indent="0" fontAlgn="auto">
              <a:lnSpc>
                <a:spcPct val="150000"/>
              </a:lnSpc>
            </a:pPr>
            <a:r>
              <a:rPr lang="zh-CN" sz="2400" b="0">
                <a:ea typeface="宋体" panose="02010600030101010101" pitchFamily="2" charset="-122"/>
              </a:rPr>
              <a:t>　　【例】承租人甲公司租入一台预计使用寿命为6年的机器。不可撤销的租赁期为4年。在第4年末，</a:t>
            </a:r>
            <a:r>
              <a:rPr lang="zh-CN" sz="2400" b="1">
                <a:ea typeface="宋体" panose="02010600030101010101" pitchFamily="2" charset="-122"/>
              </a:rPr>
              <a:t>甲公司必须以2万元购买该机器，或者必须将租赁期延长2年，如延长，则在续租期内每年末支付1.1万元</a:t>
            </a:r>
            <a:r>
              <a:rPr lang="zh-CN" sz="2400" b="0">
                <a:ea typeface="宋体" panose="02010600030101010101" pitchFamily="2" charset="-122"/>
              </a:rPr>
              <a:t>。在该项租赁中实质固定付款额的金额如何确定？</a:t>
            </a:r>
          </a:p>
          <a:p>
            <a:pPr indent="0" fontAlgn="auto">
              <a:lnSpc>
                <a:spcPct val="150000"/>
              </a:lnSpc>
            </a:pPr>
            <a:r>
              <a:rPr lang="zh-CN" sz="2400" b="0">
                <a:ea typeface="宋体" panose="02010600030101010101" pitchFamily="2" charset="-122"/>
              </a:rPr>
              <a:t>　　</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055495" y="972820"/>
            <a:ext cx="9033510" cy="2306955"/>
          </a:xfrm>
          <a:prstGeom prst="rect">
            <a:avLst/>
          </a:prstGeom>
          <a:noFill/>
        </p:spPr>
        <p:txBody>
          <a:bodyPr wrap="square" rtlCol="0" anchor="t">
            <a:spAutoFit/>
          </a:bodyPr>
          <a:lstStyle/>
          <a:p>
            <a:pPr fontAlgn="auto">
              <a:lnSpc>
                <a:spcPct val="150000"/>
              </a:lnSpc>
            </a:pPr>
            <a:r>
              <a:rPr lang="zh-CN" sz="2400" b="1">
                <a:ea typeface="宋体" panose="02010600030101010101" pitchFamily="2" charset="-122"/>
                <a:sym typeface="+mn-ea"/>
              </a:rPr>
              <a:t>分析</a:t>
            </a:r>
            <a:r>
              <a:rPr lang="zh-CN" sz="2400">
                <a:ea typeface="宋体" panose="02010600030101010101" pitchFamily="2" charset="-122"/>
                <a:sym typeface="+mn-ea"/>
              </a:rPr>
              <a:t>：甲公司必须行使上述两种选择权中的其中一个，且不论在哪种选择权下，</a:t>
            </a:r>
            <a:r>
              <a:rPr lang="zh-CN" sz="2400" b="1">
                <a:ea typeface="宋体" panose="02010600030101010101" pitchFamily="2" charset="-122"/>
                <a:sym typeface="+mn-ea"/>
              </a:rPr>
              <a:t>甲公司都必须进行付款</a:t>
            </a:r>
            <a:r>
              <a:rPr lang="zh-CN" sz="2400">
                <a:ea typeface="宋体" panose="02010600030101010101" pitchFamily="2" charset="-122"/>
                <a:sym typeface="+mn-ea"/>
              </a:rPr>
              <a:t>。因而在该安排中，实质固定付款额的金额是下述两项金额中的</a:t>
            </a:r>
            <a:r>
              <a:rPr lang="zh-CN" sz="2400" b="1">
                <a:ea typeface="宋体" panose="02010600030101010101" pitchFamily="2" charset="-122"/>
                <a:sym typeface="+mn-ea"/>
              </a:rPr>
              <a:t>较低者</a:t>
            </a:r>
            <a:r>
              <a:rPr lang="zh-CN" sz="2400">
                <a:ea typeface="宋体" panose="02010600030101010101" pitchFamily="2" charset="-122"/>
                <a:sym typeface="+mn-ea"/>
              </a:rPr>
              <a:t>：购买选择权的行权价格2万元的现值与续租期内付款额（每年末支付1.1万元）的现值。</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62890" y="772160"/>
            <a:ext cx="11704320" cy="452310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（2）</a:t>
            </a:r>
            <a:r>
              <a:rPr lang="zh-CN" sz="2400" b="1">
                <a:ea typeface="宋体" panose="02010600030101010101" pitchFamily="2" charset="-122"/>
              </a:rPr>
              <a:t>取决于指数或比率</a:t>
            </a:r>
            <a:r>
              <a:rPr lang="zh-CN" sz="2400" b="0">
                <a:ea typeface="宋体" panose="02010600030101010101" pitchFamily="2" charset="-122"/>
              </a:rPr>
              <a:t>的</a:t>
            </a:r>
            <a:r>
              <a:rPr lang="zh-CN" sz="2400" b="1">
                <a:ea typeface="宋体" panose="02010600030101010101" pitchFamily="2" charset="-122"/>
              </a:rPr>
              <a:t>可变租赁付款额</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可变租赁付款额，是指承租人为取得在租赁期内使用租赁资产的权利，而向出租人支付的因租赁期开始日后的事实或情况发生变化（而</a:t>
            </a:r>
            <a:r>
              <a:rPr lang="zh-CN" sz="2400" b="1">
                <a:ea typeface="宋体" panose="02010600030101010101" pitchFamily="2" charset="-122"/>
              </a:rPr>
              <a:t>非时间推移</a:t>
            </a:r>
            <a:r>
              <a:rPr lang="zh-CN" sz="2400" b="0">
                <a:ea typeface="宋体" panose="02010600030101010101" pitchFamily="2" charset="-122"/>
              </a:rPr>
              <a:t>）而变动的款项。</a:t>
            </a:r>
          </a:p>
          <a:p>
            <a:pPr indent="0" fontAlgn="auto">
              <a:lnSpc>
                <a:spcPct val="150000"/>
              </a:lnSpc>
            </a:pPr>
            <a:r>
              <a:rPr lang="zh-CN" sz="2400" b="0">
                <a:ea typeface="宋体" panose="02010600030101010101" pitchFamily="2" charset="-122"/>
              </a:rPr>
              <a:t>　　【例】</a:t>
            </a:r>
            <a:r>
              <a:rPr lang="en-US" sz="2400" b="0">
                <a:latin typeface="宋体" panose="02010600030101010101" pitchFamily="2" charset="-122"/>
                <a:ea typeface="宋体" panose="02010600030101010101" pitchFamily="2" charset="-122"/>
              </a:rPr>
              <a:t>2022</a:t>
            </a:r>
            <a:r>
              <a:rPr lang="zh-CN" sz="2400" b="0">
                <a:ea typeface="宋体" panose="02010600030101010101" pitchFamily="2" charset="-122"/>
              </a:rPr>
              <a:t>年1月1日，甲公司就某栋建筑物的某3个楼层与出租人乙公司签订了为期10年的租赁协议，</a:t>
            </a:r>
            <a:r>
              <a:rPr lang="zh-CN" sz="2400" b="1">
                <a:ea typeface="宋体" panose="02010600030101010101" pitchFamily="2" charset="-122"/>
              </a:rPr>
              <a:t>每年的租赁付款额为1 000万元，于每年年初支付</a:t>
            </a:r>
            <a:r>
              <a:rPr lang="zh-CN" sz="2400" b="0">
                <a:ea typeface="宋体" panose="02010600030101010101" pitchFamily="2" charset="-122"/>
              </a:rPr>
              <a:t>。合同规定，租赁付款额在租赁期开始日后每两年基于过去24个月消费者价格指数的上涨进行上调。租赁期开始日的消费者价格指数为100。在租赁期开始日甲公司每年租赁付款额为多少？</a:t>
            </a:r>
            <a:endParaRPr lang="zh-CN" sz="2400" b="1">
              <a:ea typeface="宋体" panose="02010600030101010101" pitchFamily="2" charset="-122"/>
            </a:endParaRPr>
          </a:p>
          <a:p>
            <a:pPr indent="0" fontAlgn="auto">
              <a:lnSpc>
                <a:spcPct val="150000"/>
              </a:lnSpc>
            </a:pP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203450" y="1348740"/>
            <a:ext cx="8053070" cy="2306955"/>
          </a:xfrm>
          <a:prstGeom prst="rect">
            <a:avLst/>
          </a:prstGeom>
          <a:noFill/>
        </p:spPr>
        <p:txBody>
          <a:bodyPr wrap="square" rtlCol="0" anchor="t">
            <a:spAutoFit/>
          </a:bodyPr>
          <a:lstStyle/>
          <a:p>
            <a:pPr indent="0" fontAlgn="auto">
              <a:lnSpc>
                <a:spcPct val="150000"/>
              </a:lnSpc>
            </a:pPr>
            <a:r>
              <a:rPr lang="zh-CN" sz="2400" b="1">
                <a:ea typeface="宋体" panose="02010600030101010101" pitchFamily="2" charset="-122"/>
                <a:sym typeface="+mn-ea"/>
              </a:rPr>
              <a:t>分析</a:t>
            </a:r>
            <a:r>
              <a:rPr lang="zh-CN" sz="2400">
                <a:ea typeface="宋体" panose="02010600030101010101" pitchFamily="2" charset="-122"/>
                <a:sym typeface="+mn-ea"/>
              </a:rPr>
              <a:t>：</a:t>
            </a:r>
            <a:r>
              <a:rPr lang="zh-CN" sz="2400" b="1">
                <a:ea typeface="宋体" panose="02010600030101010101" pitchFamily="2" charset="-122"/>
                <a:sym typeface="+mn-ea"/>
              </a:rPr>
              <a:t>每年租赁付款额为1 000万元</a:t>
            </a:r>
            <a:r>
              <a:rPr lang="zh-CN" sz="2400">
                <a:ea typeface="宋体" panose="02010600030101010101" pitchFamily="2" charset="-122"/>
                <a:sym typeface="+mn-ea"/>
              </a:rPr>
              <a:t>。</a:t>
            </a:r>
            <a:r>
              <a:rPr lang="zh-CN" sz="2400" b="1">
                <a:ea typeface="宋体" panose="02010600030101010101" pitchFamily="2" charset="-122"/>
                <a:sym typeface="+mn-ea"/>
              </a:rPr>
              <a:t>理由</a:t>
            </a:r>
            <a:r>
              <a:rPr lang="zh-CN" sz="2400">
                <a:ea typeface="宋体" panose="02010600030101010101" pitchFamily="2" charset="-122"/>
                <a:sym typeface="+mn-ea"/>
              </a:rPr>
              <a:t>：甲公司在</a:t>
            </a:r>
            <a:r>
              <a:rPr lang="zh-CN" sz="2400" b="1">
                <a:ea typeface="宋体" panose="02010600030101010101" pitchFamily="2" charset="-122"/>
                <a:sym typeface="+mn-ea"/>
              </a:rPr>
              <a:t>初始计量租赁负债时</a:t>
            </a:r>
            <a:r>
              <a:rPr lang="zh-CN" sz="2400">
                <a:ea typeface="宋体" panose="02010600030101010101" pitchFamily="2" charset="-122"/>
                <a:sym typeface="+mn-ea"/>
              </a:rPr>
              <a:t>，应基于租赁期开始日的消费者物价指数确定租赁付款额，</a:t>
            </a:r>
            <a:r>
              <a:rPr lang="zh-CN" sz="2400" b="1">
                <a:ea typeface="宋体" panose="02010600030101010101" pitchFamily="2" charset="-122"/>
                <a:sym typeface="+mn-ea"/>
              </a:rPr>
              <a:t>无需对后续年度因消费者物价指数而导致的租金变动作出估计</a:t>
            </a:r>
            <a:r>
              <a:rPr lang="zh-CN" sz="2400">
                <a:ea typeface="宋体" panose="02010600030101010101" pitchFamily="2" charset="-122"/>
                <a:sym typeface="+mn-ea"/>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193925" y="681990"/>
            <a:ext cx="9815830"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（3）</a:t>
            </a:r>
            <a:r>
              <a:rPr lang="zh-CN" sz="2400" b="1">
                <a:ea typeface="宋体" panose="02010600030101010101" pitchFamily="2" charset="-122"/>
              </a:rPr>
              <a:t>购买选择权的行权价格</a:t>
            </a:r>
            <a:r>
              <a:rPr lang="zh-CN" sz="2400" b="0">
                <a:ea typeface="宋体" panose="02010600030101010101" pitchFamily="2" charset="-122"/>
              </a:rPr>
              <a:t>，前提是承租人合理确定将行使该选择权。</a:t>
            </a:r>
          </a:p>
          <a:p>
            <a:pPr indent="0" fontAlgn="auto">
              <a:lnSpc>
                <a:spcPct val="150000"/>
              </a:lnSpc>
            </a:pPr>
            <a:r>
              <a:rPr lang="zh-CN" sz="2400" b="0">
                <a:ea typeface="宋体" panose="02010600030101010101" pitchFamily="2" charset="-122"/>
              </a:rPr>
              <a:t>　　如果承租人合理确定将行使购买标的资产的选择权，则</a:t>
            </a:r>
            <a:r>
              <a:rPr lang="zh-CN" sz="2400" b="1">
                <a:ea typeface="宋体" panose="02010600030101010101" pitchFamily="2" charset="-122"/>
              </a:rPr>
              <a:t>租赁付款额中应包含购买选择权的行权价格</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例】承租人甲公司与出租人乙公司签订了一份为期5年的6个演播大厅全套专业设备租赁合同。合同规定，甲公司可以选择在租赁期结束时以1 000万元购买这台设备。已知该设备应用于不断更新、迅速变化的科技领域，</a:t>
            </a:r>
            <a:r>
              <a:rPr lang="zh-CN" sz="2400" b="1">
                <a:ea typeface="宋体" panose="02010600030101010101" pitchFamily="2" charset="-122"/>
              </a:rPr>
              <a:t>租赁期结束时其公允价值可能出现大幅波动，估计在800万元至1 800万元之间，在5年租赁期内可能会有更好的替代产品出现</a:t>
            </a:r>
            <a:r>
              <a:rPr lang="zh-CN" sz="2400" b="0">
                <a:ea typeface="宋体" panose="02010600030101010101" pitchFamily="2" charset="-122"/>
              </a:rPr>
              <a:t>。甲公司是否行使购买选择权</a:t>
            </a:r>
            <a:r>
              <a:rPr lang="en-US" sz="2400" b="0">
                <a:latin typeface="宋体" panose="02010600030101010101" pitchFamily="2" charset="-122"/>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EEF7"/>
        </a:solidFill>
        <a:effectLst/>
      </p:bgPr>
    </p:bg>
    <p:spTree>
      <p:nvGrpSpPr>
        <p:cNvPr id="1" name=""/>
        <p:cNvGrpSpPr/>
        <p:nvPr/>
      </p:nvGrpSpPr>
      <p:grpSpPr>
        <a:xfrm>
          <a:off x="0" y="0"/>
          <a:ext cx="0" cy="0"/>
          <a:chOff x="0" y="0"/>
          <a:chExt cx="0" cy="0"/>
        </a:xfrm>
      </p:grpSpPr>
      <p:pic>
        <p:nvPicPr>
          <p:cNvPr id="3" name="图片 2" descr="e68569b5610de42a2e438dc83dfbdba37132d60122c79-lNdYgP_fw658 (1)"/>
          <p:cNvPicPr>
            <a:picLocks noChangeAspect="1"/>
          </p:cNvPicPr>
          <p:nvPr>
            <p:custDataLst>
              <p:tags r:id="rId1"/>
            </p:custDataLst>
          </p:nvPr>
        </p:nvPicPr>
        <p:blipFill>
          <a:blip r:embed="rId3"/>
          <a:stretch>
            <a:fillRect/>
          </a:stretch>
        </p:blipFill>
        <p:spPr>
          <a:xfrm>
            <a:off x="7332980" y="535305"/>
            <a:ext cx="4674235" cy="6322695"/>
          </a:xfrm>
          <a:prstGeom prst="rect">
            <a:avLst/>
          </a:prstGeom>
        </p:spPr>
      </p:pic>
      <p:sp>
        <p:nvSpPr>
          <p:cNvPr id="2" name="矩形 1"/>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4391660"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215" y="430530"/>
            <a:ext cx="3432175" cy="645160"/>
          </a:xfrm>
          <a:prstGeom prst="rect">
            <a:avLst/>
          </a:prstGeom>
          <a:noFill/>
        </p:spPr>
        <p:txBody>
          <a:bodyPr wrap="square" rtlCol="0">
            <a:spAutoFit/>
          </a:bodyPr>
          <a:lstStyle/>
          <a:p>
            <a:r>
              <a:rPr lang="zh-CN" altLang="en-US" sz="3600">
                <a:solidFill>
                  <a:srgbClr val="49600B"/>
                </a:solidFill>
              </a:rPr>
              <a:t>一、租赁的识别</a:t>
            </a:r>
          </a:p>
        </p:txBody>
      </p:sp>
      <p:sp>
        <p:nvSpPr>
          <p:cNvPr id="100" name="文本框 99"/>
          <p:cNvSpPr txBox="1"/>
          <p:nvPr/>
        </p:nvSpPr>
        <p:spPr>
          <a:xfrm>
            <a:off x="438150" y="1925638"/>
            <a:ext cx="5080000" cy="4523105"/>
          </a:xfrm>
          <a:prstGeom prst="rect">
            <a:avLst/>
          </a:prstGeom>
          <a:noFill/>
          <a:ln w="9525">
            <a:noFill/>
          </a:ln>
        </p:spPr>
        <p:txBody>
          <a:bodyPr>
            <a:spAutoFit/>
          </a:bodyPr>
          <a:lstStyle/>
          <a:p>
            <a:pPr indent="0" fontAlgn="auto">
              <a:lnSpc>
                <a:spcPct val="150000"/>
              </a:lnSpc>
            </a:pPr>
            <a:r>
              <a:rPr lang="zh-CN" sz="2400" b="1">
                <a:ea typeface="宋体" panose="02010600030101010101" pitchFamily="2" charset="-122"/>
              </a:rPr>
              <a:t>（一）租赁的定义</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租赁，是指在</a:t>
            </a:r>
            <a:r>
              <a:rPr lang="zh-CN" sz="2400" b="1">
                <a:ea typeface="宋体" panose="02010600030101010101" pitchFamily="2" charset="-122"/>
              </a:rPr>
              <a:t>一定期间</a:t>
            </a:r>
            <a:r>
              <a:rPr lang="zh-CN" sz="2400" b="0">
                <a:ea typeface="宋体" panose="02010600030101010101" pitchFamily="2" charset="-122"/>
              </a:rPr>
              <a:t>内，出租人将</a:t>
            </a:r>
            <a:r>
              <a:rPr lang="zh-CN" sz="2400" b="1">
                <a:ea typeface="宋体" panose="02010600030101010101" pitchFamily="2" charset="-122"/>
              </a:rPr>
              <a:t>资产的使用权</a:t>
            </a:r>
            <a:r>
              <a:rPr lang="zh-CN" sz="2400" b="0">
                <a:ea typeface="宋体" panose="02010600030101010101" pitchFamily="2" charset="-122"/>
              </a:rPr>
              <a:t>让与承租人以获取对价的</a:t>
            </a:r>
            <a:r>
              <a:rPr lang="zh-CN" sz="2400" b="1">
                <a:ea typeface="宋体" panose="02010600030101010101" pitchFamily="2" charset="-122"/>
              </a:rPr>
              <a:t>合同</a:t>
            </a:r>
            <a:r>
              <a:rPr lang="zh-CN" sz="2400" b="0">
                <a:ea typeface="宋体" panose="02010600030101010101" pitchFamily="2" charset="-122"/>
              </a:rPr>
              <a:t>。（</a:t>
            </a:r>
            <a:r>
              <a:rPr lang="zh-CN" sz="2400" b="1">
                <a:ea typeface="宋体" panose="02010600030101010101" pitchFamily="2" charset="-122"/>
              </a:rPr>
              <a:t>出租人有偿转让资产使用权的合同</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一项合同要被分类为租赁，必须要</a:t>
            </a:r>
            <a:r>
              <a:rPr lang="zh-CN" sz="2400" b="1">
                <a:ea typeface="宋体" panose="02010600030101010101" pitchFamily="2" charset="-122"/>
              </a:rPr>
              <a:t>满足三要素</a:t>
            </a:r>
            <a:r>
              <a:rPr lang="zh-CN" sz="2400" b="0">
                <a:ea typeface="宋体" panose="02010600030101010101" pitchFamily="2" charset="-122"/>
              </a:rPr>
              <a:t>：（</a:t>
            </a:r>
            <a:r>
              <a:rPr lang="zh-CN" sz="2400" b="1">
                <a:ea typeface="宋体" panose="02010600030101010101" pitchFamily="2" charset="-122"/>
              </a:rPr>
              <a:t>能识别、能主导、可受益</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1675765"/>
            <a:ext cx="3799205" cy="506476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4818380" y="1061720"/>
            <a:ext cx="6905625" cy="2306955"/>
          </a:xfrm>
          <a:prstGeom prst="rect">
            <a:avLst/>
          </a:prstGeom>
          <a:noFill/>
          <a:ln w="9525">
            <a:noFill/>
          </a:ln>
        </p:spPr>
        <p:txBody>
          <a:bodyPr wrap="square">
            <a:spAutoFit/>
          </a:bodyPr>
          <a:lstStyle/>
          <a:p>
            <a:pPr indent="0" fontAlgn="auto">
              <a:lnSpc>
                <a:spcPct val="150000"/>
              </a:lnSpc>
            </a:pPr>
            <a:r>
              <a:rPr lang="zh-CN" sz="1050" b="0">
                <a:ea typeface="宋体" panose="02010600030101010101" pitchFamily="2" charset="-122"/>
              </a:rPr>
              <a:t>　</a:t>
            </a:r>
            <a:r>
              <a:rPr lang="zh-CN" sz="2400" b="0">
                <a:ea typeface="宋体" panose="02010600030101010101" pitchFamily="2" charset="-122"/>
              </a:rPr>
              <a:t>　</a:t>
            </a:r>
            <a:r>
              <a:rPr lang="zh-CN" sz="2400" b="1">
                <a:ea typeface="宋体" panose="02010600030101010101" pitchFamily="2" charset="-122"/>
              </a:rPr>
              <a:t>分析</a:t>
            </a:r>
            <a:r>
              <a:rPr lang="zh-CN" sz="2400" b="0">
                <a:ea typeface="宋体" panose="02010600030101010101" pitchFamily="2" charset="-122"/>
              </a:rPr>
              <a:t>：</a:t>
            </a:r>
            <a:r>
              <a:rPr lang="zh-CN" sz="2400" b="1">
                <a:ea typeface="宋体" panose="02010600030101010101" pitchFamily="2" charset="-122"/>
              </a:rPr>
              <a:t>甲公司不能合理确定将行使购买选择权</a:t>
            </a:r>
            <a:r>
              <a:rPr lang="zh-CN" sz="2400" b="0">
                <a:ea typeface="宋体" panose="02010600030101010101" pitchFamily="2" charset="-122"/>
              </a:rPr>
              <a:t>。</a:t>
            </a:r>
            <a:r>
              <a:rPr lang="zh-CN" sz="2400" b="1">
                <a:ea typeface="宋体" panose="02010600030101010101" pitchFamily="2" charset="-122"/>
              </a:rPr>
              <a:t>理由</a:t>
            </a:r>
            <a:r>
              <a:rPr lang="zh-CN" sz="2400" b="0">
                <a:ea typeface="宋体" panose="02010600030101010101" pitchFamily="2" charset="-122"/>
              </a:rPr>
              <a:t>：租赁期结束时该设备公允价值的重大波动性，以及在租赁期间内可能出现更好替代产品的可能性。</a:t>
            </a:r>
          </a:p>
          <a:p>
            <a:pPr indent="0" fontAlgn="auto">
              <a:lnSpc>
                <a:spcPct val="150000"/>
              </a:lnSpc>
            </a:pPr>
            <a:r>
              <a:rPr lang="zh-CN" sz="2400" b="0">
                <a:ea typeface="宋体" panose="02010600030101010101" pitchFamily="2" charset="-122"/>
              </a:rPr>
              <a:t>　　</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614045"/>
            <a:ext cx="9832340" cy="563118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（4）</a:t>
            </a:r>
            <a:r>
              <a:rPr lang="zh-CN" sz="2400" b="1">
                <a:ea typeface="宋体" panose="02010600030101010101" pitchFamily="2" charset="-122"/>
              </a:rPr>
              <a:t>行使终止租赁选择权需支付的款项</a:t>
            </a:r>
            <a:r>
              <a:rPr lang="zh-CN" sz="2400" b="0">
                <a:ea typeface="宋体" panose="02010600030101010101" pitchFamily="2" charset="-122"/>
              </a:rPr>
              <a:t>，前提是租赁期反映出承租人将行使终止租赁选择权。</a:t>
            </a:r>
          </a:p>
          <a:p>
            <a:pPr indent="0" fontAlgn="auto">
              <a:lnSpc>
                <a:spcPct val="150000"/>
              </a:lnSpc>
            </a:pPr>
            <a:r>
              <a:rPr lang="zh-CN" sz="2400" b="0">
                <a:ea typeface="宋体" panose="02010600030101010101" pitchFamily="2" charset="-122"/>
              </a:rPr>
              <a:t>　　如果承租人合理确定将行使终止租赁选择权，则</a:t>
            </a:r>
            <a:r>
              <a:rPr lang="zh-CN" sz="2400" b="1">
                <a:ea typeface="宋体" panose="02010600030101010101" pitchFamily="2" charset="-122"/>
              </a:rPr>
              <a:t>租赁付款额中应包含行使终止租赁选择权需支付的款项</a:t>
            </a:r>
            <a:r>
              <a:rPr lang="zh-CN" sz="2400" b="0">
                <a:ea typeface="宋体" panose="02010600030101010101" pitchFamily="2" charset="-122"/>
              </a:rPr>
              <a:t>，并且</a:t>
            </a:r>
            <a:r>
              <a:rPr lang="zh-CN" sz="2400" b="1">
                <a:ea typeface="宋体" panose="02010600030101010101" pitchFamily="2" charset="-122"/>
              </a:rPr>
              <a:t>租赁期不应包含终止租赁选择权涵盖的期间</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【例】承租人甲公司租入某办公楼的一层楼，为期10年。甲公司有权选择在第5年后提前终止租赁，并以相当于6个月的租金作为罚金。每年的租赁付款额为固定金额100万元。</a:t>
            </a:r>
            <a:r>
              <a:rPr lang="zh-CN" sz="2400" b="1">
                <a:ea typeface="宋体" panose="02010600030101010101" pitchFamily="2" charset="-122"/>
              </a:rPr>
              <a:t>该办公楼是全新的，并且在周边商业园区的办公楼中处于技术领先水平</a:t>
            </a:r>
            <a:r>
              <a:rPr lang="zh-CN" sz="2400" b="0">
                <a:ea typeface="宋体" panose="02010600030101010101" pitchFamily="2" charset="-122"/>
              </a:rPr>
              <a:t>。上述租赁付款额与市场租金水平相符。分析承租人甲公司是否合理确定将行使终止租赁选择权？</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1779270"/>
            <a:ext cx="3721735" cy="4961255"/>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4699635" y="1388110"/>
            <a:ext cx="6683375" cy="286131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r>
              <a:rPr lang="zh-CN" sz="2400" b="1">
                <a:ea typeface="宋体" panose="02010600030101010101" pitchFamily="2" charset="-122"/>
              </a:rPr>
              <a:t>甲公司确定将不会行使终止租赁选择权，租赁期确定为10年</a:t>
            </a:r>
            <a:r>
              <a:rPr lang="zh-CN" sz="2400" b="0">
                <a:ea typeface="宋体" panose="02010600030101010101" pitchFamily="2" charset="-122"/>
              </a:rPr>
              <a:t>。</a:t>
            </a:r>
          </a:p>
          <a:p>
            <a:pPr indent="0" fontAlgn="auto">
              <a:lnSpc>
                <a:spcPct val="150000"/>
              </a:lnSpc>
            </a:pPr>
            <a:r>
              <a:rPr lang="zh-CN" sz="2400" b="1">
                <a:ea typeface="宋体" panose="02010600030101010101" pitchFamily="2" charset="-122"/>
              </a:rPr>
              <a:t>理由</a:t>
            </a:r>
            <a:r>
              <a:rPr lang="zh-CN" sz="2400" b="0">
                <a:ea typeface="宋体" panose="02010600030101010101" pitchFamily="2" charset="-122"/>
              </a:rPr>
              <a:t>：6个月的租金作为罚金对于甲公司而言金额重大，而且该办公楼是全新的，并且在周边商业园区的办公楼中处于技术领先水平。</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2640965"/>
            <a:ext cx="3075305" cy="409956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392805" y="739775"/>
            <a:ext cx="8421370" cy="341503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（5）根据承租人提供的</a:t>
            </a:r>
            <a:r>
              <a:rPr lang="zh-CN" sz="2400" b="1">
                <a:ea typeface="宋体" panose="02010600030101010101" pitchFamily="2" charset="-122"/>
              </a:rPr>
              <a:t>担保余值预计应支付的款项</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担保余值，是指与出租人无关的一方向出租人提供担保，保证在租赁结束时租赁资产的价值至少为某指定的金额。如果承租人提供了对余值的担保，则</a:t>
            </a:r>
            <a:r>
              <a:rPr lang="zh-CN" sz="2400" b="1">
                <a:ea typeface="宋体" panose="02010600030101010101" pitchFamily="2" charset="-122"/>
              </a:rPr>
              <a:t>租赁付款额应包含该担保下预计应支付的款项</a:t>
            </a:r>
            <a:r>
              <a:rPr lang="zh-CN" sz="2400" b="0">
                <a:ea typeface="宋体" panose="02010600030101010101" pitchFamily="2" charset="-122"/>
              </a:rPr>
              <a:t>，它反映了承租人预计将支付的金额，而不是承租人担保余值下的最大敞口。</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716915"/>
            <a:ext cx="9816465" cy="563118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【例】承租人甲公司与出租人乙公司签订了一份汽车租赁合同，租赁期为5年。</a:t>
            </a:r>
            <a:r>
              <a:rPr lang="zh-CN" sz="2400" b="1">
                <a:ea typeface="宋体" panose="02010600030101010101" pitchFamily="2" charset="-122"/>
              </a:rPr>
              <a:t>合同中就担保余值的规定为</a:t>
            </a:r>
            <a:r>
              <a:rPr lang="zh-CN" sz="2400" b="0">
                <a:ea typeface="宋体" panose="02010600030101010101" pitchFamily="2" charset="-122"/>
              </a:rPr>
              <a:t>：如果标的汽车在租赁期结束时的公允价值低于10万元，则甲公司需向乙公司</a:t>
            </a:r>
            <a:r>
              <a:rPr lang="zh-CN" sz="2400" b="1">
                <a:ea typeface="宋体" panose="02010600030101010101" pitchFamily="2" charset="-122"/>
              </a:rPr>
              <a:t>支付10万元与汽车公允价值之间的差额</a:t>
            </a:r>
            <a:r>
              <a:rPr lang="zh-CN" sz="2400" b="0">
                <a:ea typeface="宋体" panose="02010600030101010101" pitchFamily="2" charset="-122"/>
              </a:rPr>
              <a:t>，因此，甲公司在该担保余值下的最大敞口为10万元。</a:t>
            </a:r>
            <a:r>
              <a:rPr lang="zh-CN" sz="2400" b="1">
                <a:ea typeface="宋体" panose="02010600030101010101" pitchFamily="2" charset="-122"/>
              </a:rPr>
              <a:t>在租赁期开始日，甲公司预计标的汽车在租赁期结束时的公允价值为10万元</a:t>
            </a:r>
            <a:r>
              <a:rPr lang="zh-CN" sz="2400" b="0">
                <a:ea typeface="宋体" panose="02010600030101010101" pitchFamily="2" charset="-122"/>
              </a:rPr>
              <a:t>。甲公司在计算租赁负债时承租人提供的担保余值预计应支付的款项为多少？</a:t>
            </a:r>
            <a:endParaRPr lang="zh-CN" sz="2400" b="1">
              <a:ea typeface="宋体" panose="02010600030101010101" pitchFamily="2" charset="-122"/>
            </a:endParaRPr>
          </a:p>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：担保余值预计应支付的款项＝10－10＝0。</a:t>
            </a:r>
            <a:endParaRPr lang="zh-CN" sz="2400" b="1">
              <a:ea typeface="宋体" panose="02010600030101010101" pitchFamily="2" charset="-122"/>
            </a:endParaRPr>
          </a:p>
          <a:p>
            <a:pPr indent="0" fontAlgn="auto">
              <a:lnSpc>
                <a:spcPct val="150000"/>
              </a:lnSpc>
            </a:pPr>
            <a:r>
              <a:rPr lang="zh-CN" sz="2400" b="1">
                <a:ea typeface="宋体" panose="02010600030101010101" pitchFamily="2" charset="-122"/>
              </a:rPr>
              <a:t>小结</a:t>
            </a:r>
            <a:r>
              <a:rPr lang="zh-CN" sz="2400" b="0">
                <a:ea typeface="宋体" panose="02010600030101010101" pitchFamily="2" charset="-122"/>
              </a:rPr>
              <a:t>：</a:t>
            </a:r>
            <a:r>
              <a:rPr lang="zh-CN" sz="2400" b="1">
                <a:ea typeface="宋体" panose="02010600030101010101" pitchFamily="2" charset="-122"/>
              </a:rPr>
              <a:t>租赁付款额包括5项：固定付款、可变付款、购买付款、终止付款、担保付款</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808730" y="1011555"/>
            <a:ext cx="7663180" cy="3415030"/>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、折现率</a:t>
            </a:r>
          </a:p>
          <a:p>
            <a:pPr indent="0" fontAlgn="auto">
              <a:lnSpc>
                <a:spcPct val="150000"/>
              </a:lnSpc>
            </a:pPr>
            <a:r>
              <a:rPr lang="zh-CN" sz="2400" b="0">
                <a:ea typeface="宋体" panose="02010600030101010101" pitchFamily="2" charset="-122"/>
              </a:rPr>
              <a:t>　　租赁负债应当按照租赁期开始日</a:t>
            </a:r>
            <a:r>
              <a:rPr lang="zh-CN" sz="2400" b="1">
                <a:ea typeface="宋体" panose="02010600030101010101" pitchFamily="2" charset="-122"/>
              </a:rPr>
              <a:t>尚未支付的租赁付款额</a:t>
            </a:r>
            <a:r>
              <a:rPr lang="zh-CN" sz="2400" b="0">
                <a:ea typeface="宋体" panose="02010600030101010101" pitchFamily="2" charset="-122"/>
              </a:rPr>
              <a:t>的</a:t>
            </a:r>
            <a:r>
              <a:rPr lang="zh-CN" sz="2400" b="1">
                <a:ea typeface="宋体" panose="02010600030101010101" pitchFamily="2" charset="-122"/>
              </a:rPr>
              <a:t>现值</a:t>
            </a:r>
            <a:r>
              <a:rPr lang="zh-CN" sz="2400" b="0">
                <a:ea typeface="宋体" panose="02010600030101010101" pitchFamily="2" charset="-122"/>
              </a:rPr>
              <a:t>进行初始计量。在计算租赁付款额的现值时，承租人应当采用</a:t>
            </a:r>
            <a:r>
              <a:rPr lang="zh-CN" sz="2400" b="1">
                <a:ea typeface="宋体" panose="02010600030101010101" pitchFamily="2" charset="-122"/>
              </a:rPr>
              <a:t>租赁内含利率</a:t>
            </a:r>
            <a:r>
              <a:rPr lang="zh-CN" sz="2400" b="0">
                <a:ea typeface="宋体" panose="02010600030101010101" pitchFamily="2" charset="-122"/>
              </a:rPr>
              <a:t>作为折现率；无法确定租赁内含利率的，应当采用承租人</a:t>
            </a:r>
            <a:r>
              <a:rPr lang="zh-CN" sz="2400" b="1">
                <a:ea typeface="宋体" panose="02010600030101010101" pitchFamily="2" charset="-122"/>
              </a:rPr>
              <a:t>增量借款利率</a:t>
            </a:r>
            <a:r>
              <a:rPr lang="zh-CN" sz="2400" b="0">
                <a:ea typeface="宋体" panose="02010600030101010101" pitchFamily="2" charset="-122"/>
              </a:rPr>
              <a:t>作为折现率。</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066415" y="890905"/>
            <a:ext cx="7796530" cy="507746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（二）使用权资产的初始计量</a:t>
            </a:r>
            <a:r>
              <a:rPr lang="zh-CN" sz="2400" b="0">
                <a:ea typeface="宋体" panose="02010600030101010101" pitchFamily="2" charset="-122"/>
              </a:rPr>
              <a:t>（</a:t>
            </a:r>
            <a:r>
              <a:rPr lang="zh-CN" sz="2400" b="1">
                <a:ea typeface="宋体" panose="02010600030101010101" pitchFamily="2" charset="-122"/>
              </a:rPr>
              <a:t>共4项</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在租赁期开始日，承租人应当按照</a:t>
            </a:r>
            <a:r>
              <a:rPr lang="zh-CN" sz="2400" b="1">
                <a:ea typeface="宋体" panose="02010600030101010101" pitchFamily="2" charset="-122"/>
              </a:rPr>
              <a:t>成本</a:t>
            </a:r>
            <a:r>
              <a:rPr lang="zh-CN" sz="2400" b="0">
                <a:ea typeface="宋体" panose="02010600030101010101" pitchFamily="2" charset="-122"/>
              </a:rPr>
              <a:t>对使用权资产进行初始计量。</a:t>
            </a:r>
            <a:r>
              <a:rPr lang="zh-CN" sz="2400" b="1">
                <a:ea typeface="宋体" panose="02010600030101010101" pitchFamily="2" charset="-122"/>
              </a:rPr>
              <a:t>该成本包括下列</a:t>
            </a:r>
            <a:r>
              <a:rPr lang="en-US" sz="2400" b="1">
                <a:latin typeface="宋体" panose="02010600030101010101" pitchFamily="2" charset="-122"/>
                <a:ea typeface="宋体" panose="02010600030101010101" pitchFamily="2" charset="-122"/>
              </a:rPr>
              <a:t>4</a:t>
            </a:r>
            <a:r>
              <a:rPr lang="zh-CN" sz="2400" b="1">
                <a:ea typeface="宋体" panose="02010600030101010101" pitchFamily="2" charset="-122"/>
              </a:rPr>
              <a:t>项</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a:t>
            </a:r>
            <a:r>
              <a:rPr lang="zh-CN" sz="2400" b="1">
                <a:ea typeface="宋体" panose="02010600030101010101" pitchFamily="2" charset="-122"/>
              </a:rPr>
              <a:t>租赁负债</a:t>
            </a:r>
            <a:r>
              <a:rPr lang="zh-CN" sz="2400" b="0">
                <a:ea typeface="宋体" panose="02010600030101010101" pitchFamily="2" charset="-122"/>
              </a:rPr>
              <a:t>的</a:t>
            </a:r>
            <a:r>
              <a:rPr lang="zh-CN" sz="2400" b="1">
                <a:ea typeface="宋体" panose="02010600030101010101" pitchFamily="2" charset="-122"/>
              </a:rPr>
              <a:t>初始计量金额</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租赁负债应当按照租赁期开始日</a:t>
            </a:r>
            <a:r>
              <a:rPr lang="zh-CN" sz="2400" b="1">
                <a:ea typeface="宋体" panose="02010600030101010101" pitchFamily="2" charset="-122"/>
              </a:rPr>
              <a:t>尚未支付的租赁付款额</a:t>
            </a:r>
            <a:r>
              <a:rPr lang="zh-CN" sz="2400" b="0">
                <a:ea typeface="宋体" panose="02010600030101010101" pitchFamily="2" charset="-122"/>
              </a:rPr>
              <a:t>的</a:t>
            </a:r>
            <a:r>
              <a:rPr lang="zh-CN" sz="2400" b="1">
                <a:ea typeface="宋体" panose="02010600030101010101" pitchFamily="2" charset="-122"/>
              </a:rPr>
              <a:t>现值</a:t>
            </a:r>
            <a:r>
              <a:rPr lang="zh-CN" sz="2400" b="0">
                <a:ea typeface="宋体" panose="02010600030101010101" pitchFamily="2" charset="-122"/>
              </a:rPr>
              <a:t>进行初始计量。</a:t>
            </a:r>
          </a:p>
          <a:p>
            <a:pPr indent="0" fontAlgn="auto">
              <a:lnSpc>
                <a:spcPct val="150000"/>
              </a:lnSpc>
            </a:pPr>
            <a:r>
              <a:rPr lang="zh-CN" sz="2400" b="0">
                <a:ea typeface="宋体" panose="02010600030101010101" pitchFamily="2" charset="-122"/>
              </a:rPr>
              <a:t>借：</a:t>
            </a:r>
            <a:r>
              <a:rPr lang="zh-CN" sz="2400" b="1">
                <a:ea typeface="宋体" panose="02010600030101010101" pitchFamily="2" charset="-122"/>
              </a:rPr>
              <a:t>使用权资产</a:t>
            </a:r>
            <a:r>
              <a:rPr lang="zh-CN" sz="2400" b="0">
                <a:ea typeface="宋体" panose="02010600030101010101" pitchFamily="2" charset="-122"/>
              </a:rPr>
              <a:t>　（</a:t>
            </a:r>
            <a:r>
              <a:rPr lang="zh-CN" sz="2400" b="1">
                <a:ea typeface="宋体" panose="02010600030101010101" pitchFamily="2" charset="-122"/>
              </a:rPr>
              <a:t>租赁付款额现值</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租赁负债</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未确认融资费用</a:t>
            </a:r>
            <a:r>
              <a:rPr lang="zh-CN" sz="2400" b="0">
                <a:ea typeface="宋体" panose="02010600030101010101" pitchFamily="2" charset="-122"/>
              </a:rPr>
              <a:t>　（差额）</a:t>
            </a:r>
          </a:p>
          <a:p>
            <a:pPr indent="0" fontAlgn="auto">
              <a:lnSpc>
                <a:spcPct val="150000"/>
              </a:lnSpc>
            </a:pPr>
            <a:r>
              <a:rPr lang="zh-CN" sz="2400" b="0">
                <a:ea typeface="宋体" panose="02010600030101010101" pitchFamily="2" charset="-122"/>
              </a:rPr>
              <a:t>　　贷：</a:t>
            </a:r>
            <a:r>
              <a:rPr lang="zh-CN" sz="2400" b="1">
                <a:ea typeface="宋体" panose="02010600030101010101" pitchFamily="2" charset="-122"/>
              </a:rPr>
              <a:t>租赁负债</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租赁付款额</a:t>
            </a:r>
            <a:r>
              <a:rPr lang="zh-CN" sz="2400" b="0">
                <a:ea typeface="宋体" panose="02010600030101010101" pitchFamily="2" charset="-122"/>
              </a:rPr>
              <a:t>　（</a:t>
            </a:r>
            <a:r>
              <a:rPr lang="zh-CN" sz="2400" b="1">
                <a:ea typeface="宋体" panose="02010600030101010101" pitchFamily="2" charset="-122"/>
              </a:rPr>
              <a:t>租赁付款额</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367915" y="523875"/>
            <a:ext cx="8094980" cy="5631180"/>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、在</a:t>
            </a:r>
            <a:r>
              <a:rPr lang="zh-CN" sz="2400" b="1">
                <a:ea typeface="宋体" panose="02010600030101010101" pitchFamily="2" charset="-122"/>
              </a:rPr>
              <a:t>租赁期开始日或之前</a:t>
            </a:r>
            <a:r>
              <a:rPr lang="zh-CN" sz="2400" b="0">
                <a:ea typeface="宋体" panose="02010600030101010101" pitchFamily="2" charset="-122"/>
              </a:rPr>
              <a:t>支付的</a:t>
            </a:r>
            <a:r>
              <a:rPr lang="zh-CN" sz="2400" b="1">
                <a:ea typeface="宋体" panose="02010600030101010101" pitchFamily="2" charset="-122"/>
              </a:rPr>
              <a:t>租赁付款额</a:t>
            </a:r>
            <a:r>
              <a:rPr lang="zh-CN" sz="2400" b="0">
                <a:ea typeface="宋体" panose="02010600030101010101" pitchFamily="2" charset="-122"/>
              </a:rPr>
              <a:t>；</a:t>
            </a:r>
            <a:r>
              <a:rPr lang="zh-CN" sz="2400" b="1">
                <a:ea typeface="宋体" panose="02010600030101010101" pitchFamily="2" charset="-122"/>
              </a:rPr>
              <a:t>存在租赁激励的</a:t>
            </a:r>
            <a:r>
              <a:rPr lang="zh-CN" sz="2400" b="0">
                <a:ea typeface="宋体" panose="02010600030101010101" pitchFamily="2" charset="-122"/>
              </a:rPr>
              <a:t>，应</a:t>
            </a:r>
            <a:r>
              <a:rPr lang="zh-CN" sz="2400" b="1">
                <a:ea typeface="宋体" panose="02010600030101010101" pitchFamily="2" charset="-122"/>
              </a:rPr>
              <a:t>扣除已享受的租赁激励</a:t>
            </a:r>
            <a:r>
              <a:rPr lang="zh-CN" sz="2400" b="0">
                <a:ea typeface="宋体" panose="02010600030101010101" pitchFamily="2" charset="-122"/>
              </a:rPr>
              <a:t>相关金额。</a:t>
            </a:r>
          </a:p>
          <a:p>
            <a:pPr indent="0" fontAlgn="auto">
              <a:lnSpc>
                <a:spcPct val="150000"/>
              </a:lnSpc>
            </a:pPr>
            <a:r>
              <a:rPr lang="zh-CN" sz="2400" b="0">
                <a:ea typeface="宋体" panose="02010600030101010101" pitchFamily="2" charset="-122"/>
              </a:rPr>
              <a:t>　　（1）在租赁期开始日或之前支付的租赁付款额（</a:t>
            </a:r>
            <a:r>
              <a:rPr lang="zh-CN" sz="2400" b="1">
                <a:ea typeface="宋体" panose="02010600030101010101" pitchFamily="2" charset="-122"/>
              </a:rPr>
              <a:t>本身就是现值，不需要折现</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借：使用权资产</a:t>
            </a:r>
          </a:p>
          <a:p>
            <a:pPr indent="0" fontAlgn="auto">
              <a:lnSpc>
                <a:spcPct val="150000"/>
              </a:lnSpc>
            </a:pPr>
            <a:r>
              <a:rPr lang="zh-CN" sz="2400" b="0">
                <a:ea typeface="宋体" panose="02010600030101010101" pitchFamily="2" charset="-122"/>
              </a:rPr>
              <a:t>　　　　贷：银行存款</a:t>
            </a:r>
          </a:p>
          <a:p>
            <a:pPr indent="0" fontAlgn="auto">
              <a:lnSpc>
                <a:spcPct val="150000"/>
              </a:lnSpc>
            </a:pPr>
            <a:r>
              <a:rPr lang="zh-CN" sz="2400" b="0">
                <a:ea typeface="宋体" panose="02010600030101010101" pitchFamily="2" charset="-122"/>
              </a:rPr>
              <a:t>　　（2）享受的租赁激励相关金额（</a:t>
            </a:r>
            <a:r>
              <a:rPr lang="zh-CN" sz="2400" b="1">
                <a:ea typeface="宋体" panose="02010600030101010101" pitchFamily="2" charset="-122"/>
              </a:rPr>
              <a:t>本身就是现值，不需要折现</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借：银行存款　</a:t>
            </a:r>
          </a:p>
          <a:p>
            <a:pPr indent="0" fontAlgn="auto">
              <a:lnSpc>
                <a:spcPct val="150000"/>
              </a:lnSpc>
            </a:pPr>
            <a:r>
              <a:rPr lang="zh-CN" sz="2400" b="0">
                <a:ea typeface="宋体" panose="02010600030101010101" pitchFamily="2" charset="-122"/>
              </a:rPr>
              <a:t>　　　　贷：使用权资产　</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992120" y="890270"/>
            <a:ext cx="8257540" cy="5077460"/>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3</a:t>
            </a:r>
            <a:r>
              <a:rPr lang="zh-CN" sz="2400" b="0">
                <a:ea typeface="宋体" panose="02010600030101010101" pitchFamily="2" charset="-122"/>
              </a:rPr>
              <a:t>、承租人发生的</a:t>
            </a:r>
            <a:r>
              <a:rPr lang="zh-CN" sz="2400" b="1">
                <a:ea typeface="宋体" panose="02010600030101010101" pitchFamily="2" charset="-122"/>
              </a:rPr>
              <a:t>初始直接费用</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初始直接费用属于</a:t>
            </a:r>
            <a:r>
              <a:rPr lang="zh-CN" sz="2400" b="1">
                <a:ea typeface="宋体" panose="02010600030101010101" pitchFamily="2" charset="-122"/>
              </a:rPr>
              <a:t>增量成本</a:t>
            </a:r>
            <a:r>
              <a:rPr lang="zh-CN" sz="2400" b="0">
                <a:ea typeface="宋体" panose="02010600030101010101" pitchFamily="2" charset="-122"/>
              </a:rPr>
              <a:t>（</a:t>
            </a:r>
            <a:r>
              <a:rPr lang="zh-CN" sz="2400" b="1">
                <a:ea typeface="宋体" panose="02010600030101010101" pitchFamily="2" charset="-122"/>
              </a:rPr>
              <a:t>如果不取得该租赁，就不会发生的成本</a:t>
            </a:r>
            <a:r>
              <a:rPr lang="zh-CN" sz="2400" b="0">
                <a:ea typeface="宋体" panose="02010600030101010101" pitchFamily="2" charset="-122"/>
              </a:rPr>
              <a:t>），</a:t>
            </a:r>
            <a:r>
              <a:rPr lang="zh-CN" sz="2400" b="1">
                <a:ea typeface="宋体" panose="02010600030101010101" pitchFamily="2" charset="-122"/>
              </a:rPr>
              <a:t>如</a:t>
            </a:r>
            <a:r>
              <a:rPr lang="zh-CN" sz="2400" b="0">
                <a:ea typeface="宋体" panose="02010600030101010101" pitchFamily="2" charset="-122"/>
              </a:rPr>
              <a:t>：佣金、印花税等。</a:t>
            </a:r>
            <a:endParaRPr lang="zh-CN" sz="2400" b="1">
              <a:ea typeface="宋体" panose="02010600030101010101" pitchFamily="2" charset="-122"/>
            </a:endParaRPr>
          </a:p>
          <a:p>
            <a:pPr indent="0" fontAlgn="auto">
              <a:lnSpc>
                <a:spcPct val="150000"/>
              </a:lnSpc>
            </a:pPr>
            <a:r>
              <a:rPr lang="zh-CN" sz="2400" b="1">
                <a:ea typeface="宋体" panose="02010600030101010101" pitchFamily="2" charset="-122"/>
              </a:rPr>
              <a:t>无论是否实际取得租赁都会发生的支出</a:t>
            </a:r>
            <a:r>
              <a:rPr lang="zh-CN" sz="2400" b="0">
                <a:ea typeface="宋体" panose="02010600030101010101" pitchFamily="2" charset="-122"/>
              </a:rPr>
              <a:t>，</a:t>
            </a:r>
            <a:r>
              <a:rPr lang="zh-CN" sz="2400" b="1">
                <a:ea typeface="宋体" panose="02010600030101010101" pitchFamily="2" charset="-122"/>
              </a:rPr>
              <a:t>不属于</a:t>
            </a:r>
            <a:r>
              <a:rPr lang="zh-CN" sz="2400" b="0">
                <a:ea typeface="宋体" panose="02010600030101010101" pitchFamily="2" charset="-122"/>
              </a:rPr>
              <a:t>初始直接费用，</a:t>
            </a:r>
            <a:r>
              <a:rPr lang="zh-CN" sz="2400" b="1">
                <a:ea typeface="宋体" panose="02010600030101010101" pitchFamily="2" charset="-122"/>
              </a:rPr>
              <a:t>如</a:t>
            </a:r>
            <a:r>
              <a:rPr lang="zh-CN" sz="2400" b="0">
                <a:ea typeface="宋体" panose="02010600030101010101" pitchFamily="2" charset="-122"/>
              </a:rPr>
              <a:t>：为评估是否签订租赁而发生的差旅费、法律费用等，</a:t>
            </a:r>
            <a:r>
              <a:rPr lang="zh-CN" sz="2400" b="1">
                <a:ea typeface="宋体" panose="02010600030101010101" pitchFamily="2" charset="-122"/>
              </a:rPr>
              <a:t>实际发生时计入当期损益</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借：使用权资产　（佣金、印花税）（</a:t>
            </a:r>
            <a:r>
              <a:rPr lang="zh-CN" sz="2400" b="1">
                <a:ea typeface="宋体" panose="02010600030101010101" pitchFamily="2" charset="-122"/>
              </a:rPr>
              <a:t>本身就是现值，不需要折现</a:t>
            </a:r>
            <a:r>
              <a:rPr lang="zh-CN" sz="2400" b="0">
                <a:ea typeface="宋体" panose="02010600030101010101" pitchFamily="2" charset="-122"/>
              </a:rPr>
              <a:t>）　</a:t>
            </a:r>
          </a:p>
          <a:p>
            <a:pPr indent="0" fontAlgn="auto">
              <a:lnSpc>
                <a:spcPct val="150000"/>
              </a:lnSpc>
            </a:pPr>
            <a:r>
              <a:rPr lang="zh-CN" sz="2400" b="0">
                <a:ea typeface="宋体" panose="02010600030101010101" pitchFamily="2" charset="-122"/>
              </a:rPr>
              <a:t>　　　　贷：银行存款</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843530" y="877570"/>
            <a:ext cx="7841615" cy="2861310"/>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4</a:t>
            </a:r>
            <a:r>
              <a:rPr lang="zh-CN" sz="2400" b="0">
                <a:ea typeface="宋体" panose="02010600030101010101" pitchFamily="2" charset="-122"/>
              </a:rPr>
              <a:t>、承租人为</a:t>
            </a:r>
            <a:r>
              <a:rPr lang="zh-CN" sz="2400" b="1">
                <a:ea typeface="宋体" panose="02010600030101010101" pitchFamily="2" charset="-122"/>
              </a:rPr>
              <a:t>拆卸</a:t>
            </a:r>
            <a:r>
              <a:rPr lang="zh-CN" sz="2400" b="0">
                <a:ea typeface="宋体" panose="02010600030101010101" pitchFamily="2" charset="-122"/>
              </a:rPr>
              <a:t>及</a:t>
            </a:r>
            <a:r>
              <a:rPr lang="zh-CN" sz="2400" b="1">
                <a:ea typeface="宋体" panose="02010600030101010101" pitchFamily="2" charset="-122"/>
              </a:rPr>
              <a:t>移除</a:t>
            </a:r>
            <a:r>
              <a:rPr lang="zh-CN" sz="2400" b="0">
                <a:ea typeface="宋体" panose="02010600030101010101" pitchFamily="2" charset="-122"/>
              </a:rPr>
              <a:t>租赁资产、</a:t>
            </a:r>
            <a:r>
              <a:rPr lang="zh-CN" sz="2400" b="1">
                <a:ea typeface="宋体" panose="02010600030101010101" pitchFamily="2" charset="-122"/>
              </a:rPr>
              <a:t>复原</a:t>
            </a:r>
            <a:r>
              <a:rPr lang="zh-CN" sz="2400" b="0">
                <a:ea typeface="宋体" panose="02010600030101010101" pitchFamily="2" charset="-122"/>
              </a:rPr>
              <a:t>租赁资产所在场地或将租赁资产</a:t>
            </a:r>
            <a:r>
              <a:rPr lang="zh-CN" sz="2400" b="1">
                <a:ea typeface="宋体" panose="02010600030101010101" pitchFamily="2" charset="-122"/>
              </a:rPr>
              <a:t>恢复</a:t>
            </a:r>
            <a:r>
              <a:rPr lang="zh-CN" sz="2400" b="0">
                <a:ea typeface="宋体" panose="02010600030101010101" pitchFamily="2" charset="-122"/>
              </a:rPr>
              <a:t>至租赁条款约定状态预计将发生的成本。</a:t>
            </a:r>
            <a:r>
              <a:rPr lang="zh-CN" sz="2400" b="1">
                <a:ea typeface="宋体" panose="02010600030101010101" pitchFamily="2" charset="-122"/>
              </a:rPr>
              <a:t>需要考虑货币时间价值</a:t>
            </a:r>
            <a:r>
              <a:rPr lang="zh-CN" sz="2400" b="0">
                <a:ea typeface="宋体" panose="02010600030101010101" pitchFamily="2" charset="-122"/>
              </a:rPr>
              <a:t>。（</a:t>
            </a:r>
            <a:r>
              <a:rPr lang="zh-CN" sz="2400" b="1">
                <a:ea typeface="宋体" panose="02010600030101010101" pitchFamily="2" charset="-122"/>
              </a:rPr>
              <a:t>类似弃置费用</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借：使用权资产　（</a:t>
            </a:r>
            <a:r>
              <a:rPr lang="zh-CN" sz="2400" b="1">
                <a:ea typeface="宋体" panose="02010600030101010101" pitchFamily="2" charset="-122"/>
              </a:rPr>
              <a:t>现值</a:t>
            </a:r>
            <a:r>
              <a:rPr lang="zh-CN" sz="2400" b="0">
                <a:ea typeface="宋体" panose="02010600030101010101" pitchFamily="2" charset="-122"/>
              </a:rPr>
              <a:t>）　</a:t>
            </a:r>
          </a:p>
          <a:p>
            <a:pPr indent="0" fontAlgn="auto">
              <a:lnSpc>
                <a:spcPct val="150000"/>
              </a:lnSpc>
            </a:pPr>
            <a:r>
              <a:rPr lang="zh-CN" sz="2400" b="0">
                <a:ea typeface="宋体" panose="02010600030101010101" pitchFamily="2" charset="-122"/>
              </a:rPr>
              <a:t>　　　　贷：</a:t>
            </a:r>
            <a:r>
              <a:rPr lang="zh-CN" sz="2400" b="1">
                <a:ea typeface="宋体" panose="02010600030101010101" pitchFamily="2" charset="-122"/>
              </a:rPr>
              <a:t>预计负债</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EF7"/>
        </a:solidFill>
        <a:effectLst/>
      </p:bgPr>
    </p:bg>
    <p:spTree>
      <p:nvGrpSpPr>
        <p:cNvPr id="1" name=""/>
        <p:cNvGrpSpPr/>
        <p:nvPr/>
      </p:nvGrpSpPr>
      <p:grpSpPr>
        <a:xfrm>
          <a:off x="0" y="0"/>
          <a:ext cx="0" cy="0"/>
          <a:chOff x="0" y="0"/>
          <a:chExt cx="0" cy="0"/>
        </a:xfrm>
      </p:grpSpPr>
      <p:sp>
        <p:nvSpPr>
          <p:cNvPr id="2" name="矩形 1"/>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4391660"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215" y="430530"/>
            <a:ext cx="3432175" cy="645160"/>
          </a:xfrm>
          <a:prstGeom prst="rect">
            <a:avLst/>
          </a:prstGeom>
          <a:noFill/>
        </p:spPr>
        <p:txBody>
          <a:bodyPr wrap="square" rtlCol="0">
            <a:spAutoFit/>
          </a:bodyPr>
          <a:lstStyle/>
          <a:p>
            <a:r>
              <a:rPr lang="zh-CN" altLang="en-US" sz="3600">
                <a:solidFill>
                  <a:srgbClr val="49600B"/>
                </a:solidFill>
              </a:rPr>
              <a:t>一、租赁的识别</a:t>
            </a:r>
          </a:p>
        </p:txBody>
      </p:sp>
      <p:pic>
        <p:nvPicPr>
          <p:cNvPr id="3" name="图片 61" descr="IMG_256"/>
          <p:cNvPicPr>
            <a:picLocks noChangeAspect="1"/>
          </p:cNvPicPr>
          <p:nvPr>
            <p:custDataLst>
              <p:tags r:id="rId1"/>
            </p:custDataLst>
          </p:nvPr>
        </p:nvPicPr>
        <p:blipFill>
          <a:blip r:embed="rId3"/>
          <a:stretch>
            <a:fillRect/>
          </a:stretch>
        </p:blipFill>
        <p:spPr>
          <a:xfrm>
            <a:off x="438150" y="1609725"/>
            <a:ext cx="9053195" cy="517334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409575" y="260350"/>
            <a:ext cx="11372215" cy="5169535"/>
          </a:xfrm>
          <a:prstGeom prst="rect">
            <a:avLst/>
          </a:prstGeom>
          <a:noFill/>
          <a:ln w="9525">
            <a:noFill/>
          </a:ln>
        </p:spPr>
        <p:txBody>
          <a:bodyPr wrap="square">
            <a:spAutoFit/>
          </a:bodyPr>
          <a:lstStyle/>
          <a:p>
            <a:pPr indent="0" fontAlgn="auto">
              <a:lnSpc>
                <a:spcPct val="150000"/>
              </a:lnSpc>
            </a:pPr>
            <a:r>
              <a:rPr lang="zh-CN" sz="2000" b="0">
                <a:ea typeface="宋体" panose="02010600030101010101" pitchFamily="2" charset="-122"/>
              </a:rPr>
              <a:t>【例】</a:t>
            </a:r>
            <a:r>
              <a:rPr lang="en-US" sz="2000" b="0">
                <a:latin typeface="宋体" panose="02010600030101010101" pitchFamily="2" charset="-122"/>
                <a:ea typeface="宋体" panose="02010600030101010101" pitchFamily="2" charset="-122"/>
              </a:rPr>
              <a:t>20</a:t>
            </a:r>
            <a:r>
              <a:rPr lang="zh-CN" sz="2000" b="0">
                <a:ea typeface="宋体" panose="02010600030101010101" pitchFamily="2" charset="-122"/>
              </a:rPr>
              <a:t>21年1月1日，</a:t>
            </a:r>
            <a:r>
              <a:rPr lang="zh-CN" sz="2000" b="1">
                <a:ea typeface="宋体" panose="02010600030101010101" pitchFamily="2" charset="-122"/>
              </a:rPr>
              <a:t>承租人甲公司</a:t>
            </a:r>
            <a:r>
              <a:rPr lang="zh-CN" sz="2000" b="0">
                <a:ea typeface="宋体" panose="02010600030101010101" pitchFamily="2" charset="-122"/>
              </a:rPr>
              <a:t>就某栋建筑物的某3个楼层与</a:t>
            </a:r>
            <a:r>
              <a:rPr lang="zh-CN" sz="2000" b="1">
                <a:ea typeface="宋体" panose="02010600030101010101" pitchFamily="2" charset="-122"/>
              </a:rPr>
              <a:t>出租人乙公司</a:t>
            </a:r>
            <a:r>
              <a:rPr lang="zh-CN" sz="2000" b="0">
                <a:ea typeface="宋体" panose="02010600030101010101" pitchFamily="2" charset="-122"/>
              </a:rPr>
              <a:t>签订了为期10年的租赁协议，并拥有5年的续租选择权。有关资料如下：</a:t>
            </a:r>
          </a:p>
          <a:p>
            <a:pPr indent="0" fontAlgn="auto">
              <a:lnSpc>
                <a:spcPct val="150000"/>
              </a:lnSpc>
            </a:pPr>
            <a:r>
              <a:rPr lang="zh-CN" sz="2000" b="0">
                <a:ea typeface="宋体" panose="02010600030101010101" pitchFamily="2" charset="-122"/>
              </a:rPr>
              <a:t>　　（1）初始租赁期内的不含税租金为每年1 000万元，续租期间为每年1 100万元，</a:t>
            </a:r>
            <a:r>
              <a:rPr lang="zh-CN" sz="2000" b="1">
                <a:ea typeface="宋体" panose="02010600030101010101" pitchFamily="2" charset="-122"/>
              </a:rPr>
              <a:t>所有款项应于每年年初支付</a:t>
            </a:r>
            <a:r>
              <a:rPr lang="zh-CN" sz="2000" b="0">
                <a:ea typeface="宋体" panose="02010600030101010101" pitchFamily="2" charset="-122"/>
              </a:rPr>
              <a:t>；（2）为获得该项租赁，甲公司发生的初始直接费用为400万元，其中，300万元为向该楼层</a:t>
            </a:r>
            <a:r>
              <a:rPr lang="zh-CN" sz="2000" b="1">
                <a:ea typeface="宋体" panose="02010600030101010101" pitchFamily="2" charset="-122"/>
              </a:rPr>
              <a:t>前任租户</a:t>
            </a:r>
            <a:r>
              <a:rPr lang="zh-CN" sz="2000" b="0">
                <a:ea typeface="宋体" panose="02010600030101010101" pitchFamily="2" charset="-122"/>
              </a:rPr>
              <a:t>支付的款项，100万元为向</a:t>
            </a:r>
            <a:r>
              <a:rPr lang="zh-CN" sz="2000" b="1">
                <a:ea typeface="宋体" panose="02010600030101010101" pitchFamily="2" charset="-122"/>
              </a:rPr>
              <a:t>促成此租赁交易</a:t>
            </a:r>
            <a:r>
              <a:rPr lang="zh-CN" sz="2000" b="0">
                <a:ea typeface="宋体" panose="02010600030101010101" pitchFamily="2" charset="-122"/>
              </a:rPr>
              <a:t>的房地产中介支付的佣金；（3）作为对甲公司的激励，乙公司同意</a:t>
            </a:r>
            <a:r>
              <a:rPr lang="zh-CN" sz="2000" b="1">
                <a:ea typeface="宋体" panose="02010600030101010101" pitchFamily="2" charset="-122"/>
              </a:rPr>
              <a:t>补偿</a:t>
            </a:r>
            <a:r>
              <a:rPr lang="zh-CN" sz="2000" b="0">
                <a:ea typeface="宋体" panose="02010600030101010101" pitchFamily="2" charset="-122"/>
              </a:rPr>
              <a:t>甲公司100万元的佣金；（4）在租赁期开始日，甲公司评估后认为，不能合理确定将行使续租选择权，因此，将租赁期确定为10年；（</a:t>
            </a:r>
            <a:r>
              <a:rPr lang="en-US" sz="2000" b="0">
                <a:latin typeface="宋体" panose="02010600030101010101" pitchFamily="2" charset="-122"/>
                <a:ea typeface="宋体" panose="02010600030101010101" pitchFamily="2" charset="-122"/>
              </a:rPr>
              <a:t>5</a:t>
            </a:r>
            <a:r>
              <a:rPr lang="zh-CN" sz="2000" b="0">
                <a:ea typeface="宋体" panose="02010600030101010101" pitchFamily="2" charset="-122"/>
              </a:rPr>
              <a:t>）预计租赁期结束建筑物3个楼层</a:t>
            </a:r>
            <a:r>
              <a:rPr lang="zh-CN" sz="2000" b="1">
                <a:ea typeface="宋体" panose="02010600030101010101" pitchFamily="2" charset="-122"/>
              </a:rPr>
              <a:t>恢复</a:t>
            </a:r>
            <a:r>
              <a:rPr lang="zh-CN" sz="2000" b="0">
                <a:ea typeface="宋体" panose="02010600030101010101" pitchFamily="2" charset="-122"/>
              </a:rPr>
              <a:t>最初状态将发生成本100万元。为简化处理，假设不考虑相关税费影响；（</a:t>
            </a:r>
            <a:r>
              <a:rPr lang="en-US" sz="2000" b="0">
                <a:latin typeface="宋体" panose="02010600030101010101" pitchFamily="2" charset="-122"/>
                <a:ea typeface="宋体" panose="02010600030101010101" pitchFamily="2" charset="-122"/>
              </a:rPr>
              <a:t>6</a:t>
            </a:r>
            <a:r>
              <a:rPr lang="zh-CN" sz="2000" b="0">
                <a:ea typeface="宋体" panose="02010600030101010101" pitchFamily="2" charset="-122"/>
              </a:rPr>
              <a:t>）甲公司无法确定租赁内含利率，其</a:t>
            </a:r>
            <a:r>
              <a:rPr lang="zh-CN" sz="2000" b="1">
                <a:ea typeface="宋体" panose="02010600030101010101" pitchFamily="2" charset="-122"/>
              </a:rPr>
              <a:t>增量借款利率</a:t>
            </a:r>
            <a:r>
              <a:rPr lang="zh-CN" sz="2000" b="0">
                <a:ea typeface="宋体" panose="02010600030101010101" pitchFamily="2" charset="-122"/>
              </a:rPr>
              <a:t>为每年5％，该利率反映的是甲公司以类似抵押条件借入期限为10年、与使用权资产等值的相同币种的借款而必须支付的利率。[已知：（P/A，5％，9）＝7.10782；（P/F，5％，10）＝0.6139]</a:t>
            </a:r>
            <a:endParaRPr lang="zh-CN" altLang="en-US" sz="20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74675" y="118745"/>
            <a:ext cx="11289665" cy="673925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（1）计算甲公司租赁期开始日租赁付款额的现值，并确认租赁负债和使用权资产</a:t>
            </a:r>
          </a:p>
          <a:p>
            <a:pPr indent="0" fontAlgn="auto">
              <a:lnSpc>
                <a:spcPct val="150000"/>
              </a:lnSpc>
            </a:pPr>
            <a:r>
              <a:rPr lang="zh-CN" sz="2400" b="0">
                <a:ea typeface="宋体" panose="02010600030101010101" pitchFamily="2" charset="-122"/>
              </a:rPr>
              <a:t>　　剩余9期租赁付款额＝1 000×9＝9 000</a:t>
            </a:r>
          </a:p>
          <a:p>
            <a:pPr indent="0" fontAlgn="auto">
              <a:lnSpc>
                <a:spcPct val="150000"/>
              </a:lnSpc>
            </a:pPr>
            <a:r>
              <a:rPr lang="zh-CN" sz="2400" b="0">
                <a:ea typeface="宋体" panose="02010600030101010101" pitchFamily="2" charset="-122"/>
              </a:rPr>
              <a:t>　　租赁负债初始确认金额＝剩余9期租赁付款额的现值＝1 000×（</a:t>
            </a:r>
            <a:r>
              <a:rPr lang="zh-CN" sz="2400" b="1">
                <a:ea typeface="宋体" panose="02010600030101010101" pitchFamily="2" charset="-122"/>
              </a:rPr>
              <a:t>P/A，5％，9</a:t>
            </a:r>
            <a:r>
              <a:rPr lang="zh-CN" sz="2400" b="0">
                <a:ea typeface="宋体" panose="02010600030101010101" pitchFamily="2" charset="-122"/>
              </a:rPr>
              <a:t>）＝1 000×7.10782＝7 107.82</a:t>
            </a:r>
          </a:p>
          <a:p>
            <a:pPr indent="0" fontAlgn="auto">
              <a:lnSpc>
                <a:spcPct val="150000"/>
              </a:lnSpc>
            </a:pPr>
            <a:r>
              <a:rPr lang="zh-CN" sz="2400" b="0">
                <a:ea typeface="宋体" panose="02010600030101010101" pitchFamily="2" charset="-122"/>
              </a:rPr>
              <a:t>　　借：</a:t>
            </a:r>
            <a:r>
              <a:rPr lang="zh-CN" sz="2400" b="1">
                <a:ea typeface="宋体" panose="02010600030101010101" pitchFamily="2" charset="-122"/>
              </a:rPr>
              <a:t>使用权资产</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7 107.82</a:t>
            </a:r>
            <a:r>
              <a:rPr lang="zh-CN" sz="2400" b="0">
                <a:ea typeface="宋体" panose="02010600030101010101" pitchFamily="2" charset="-122"/>
              </a:rPr>
              <a:t>（</a:t>
            </a:r>
            <a:r>
              <a:rPr lang="zh-CN" sz="2400" b="1">
                <a:ea typeface="宋体" panose="02010600030101010101" pitchFamily="2" charset="-122"/>
              </a:rPr>
              <a:t>租赁付款额现值</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租赁负债</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未确认融资费用</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1 892.18</a:t>
            </a:r>
            <a:r>
              <a:rPr lang="zh-CN" sz="2400" b="0">
                <a:ea typeface="宋体" panose="02010600030101010101" pitchFamily="2" charset="-122"/>
              </a:rPr>
              <a:t>（差额）</a:t>
            </a:r>
          </a:p>
          <a:p>
            <a:pPr indent="0" fontAlgn="auto">
              <a:lnSpc>
                <a:spcPct val="150000"/>
              </a:lnSpc>
            </a:pPr>
            <a:r>
              <a:rPr lang="zh-CN" sz="2400" b="0">
                <a:ea typeface="宋体" panose="02010600030101010101" pitchFamily="2" charset="-122"/>
              </a:rPr>
              <a:t>　　　　贷：</a:t>
            </a:r>
            <a:r>
              <a:rPr lang="zh-CN" sz="2400" b="1">
                <a:ea typeface="宋体" panose="02010600030101010101" pitchFamily="2" charset="-122"/>
              </a:rPr>
              <a:t>租赁负债</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租赁付款额</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9 000</a:t>
            </a:r>
            <a:r>
              <a:rPr lang="zh-CN" sz="2400" b="0">
                <a:ea typeface="宋体" panose="02010600030101010101" pitchFamily="2" charset="-122"/>
              </a:rPr>
              <a:t>（</a:t>
            </a:r>
            <a:r>
              <a:rPr lang="zh-CN" sz="2400" b="1">
                <a:ea typeface="宋体" panose="02010600030101010101" pitchFamily="2" charset="-122"/>
              </a:rPr>
              <a:t>租赁付款额</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支付</a:t>
            </a:r>
            <a:r>
              <a:rPr lang="zh-CN" sz="2400" b="1">
                <a:ea typeface="宋体" panose="02010600030101010101" pitchFamily="2" charset="-122"/>
              </a:rPr>
              <a:t>第1年</a:t>
            </a:r>
            <a:r>
              <a:rPr lang="zh-CN" sz="2400" b="0">
                <a:ea typeface="宋体" panose="02010600030101010101" pitchFamily="2" charset="-122"/>
              </a:rPr>
              <a:t>的租赁付款额1000万元：</a:t>
            </a:r>
          </a:p>
          <a:p>
            <a:pPr indent="0" fontAlgn="auto">
              <a:lnSpc>
                <a:spcPct val="150000"/>
              </a:lnSpc>
            </a:pPr>
            <a:r>
              <a:rPr lang="zh-CN" sz="2400" b="0">
                <a:ea typeface="宋体" panose="02010600030101010101" pitchFamily="2" charset="-122"/>
              </a:rPr>
              <a:t>　　借：使用权资产　</a:t>
            </a:r>
            <a:r>
              <a:rPr lang="en-US" sz="2400" b="0">
                <a:latin typeface="宋体" panose="02010600030101010101" pitchFamily="2" charset="-122"/>
                <a:ea typeface="宋体" panose="02010600030101010101" pitchFamily="2" charset="-122"/>
              </a:rPr>
              <a:t>1 000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贷：银行存款　　</a:t>
            </a:r>
            <a:r>
              <a:rPr lang="en-US" sz="2400" b="0">
                <a:latin typeface="宋体" panose="02010600030101010101" pitchFamily="2" charset="-122"/>
                <a:ea typeface="宋体" panose="02010600030101010101" pitchFamily="2" charset="-122"/>
              </a:rPr>
              <a:t>1 000</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59690"/>
            <a:ext cx="9938385" cy="618553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（2）将</a:t>
            </a:r>
            <a:r>
              <a:rPr lang="zh-CN" sz="2400" b="1">
                <a:ea typeface="宋体" panose="02010600030101010101" pitchFamily="2" charset="-122"/>
              </a:rPr>
              <a:t>初始直接费用</a:t>
            </a:r>
            <a:r>
              <a:rPr lang="zh-CN" sz="2400" b="0">
                <a:ea typeface="宋体" panose="02010600030101010101" pitchFamily="2" charset="-122"/>
              </a:rPr>
              <a:t>计入使用权资产的初始成本</a:t>
            </a:r>
          </a:p>
          <a:p>
            <a:pPr indent="0" fontAlgn="auto">
              <a:lnSpc>
                <a:spcPct val="150000"/>
              </a:lnSpc>
            </a:pPr>
            <a:r>
              <a:rPr lang="zh-CN" sz="2400" b="0">
                <a:ea typeface="宋体" panose="02010600030101010101" pitchFamily="2" charset="-122"/>
              </a:rPr>
              <a:t>　　借：使用权资产　</a:t>
            </a:r>
            <a:r>
              <a:rPr lang="en-US" sz="2400" b="0">
                <a:latin typeface="宋体" panose="02010600030101010101" pitchFamily="2" charset="-122"/>
                <a:ea typeface="宋体" panose="02010600030101010101" pitchFamily="2" charset="-122"/>
              </a:rPr>
              <a:t>400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贷：银行存款　　</a:t>
            </a:r>
            <a:r>
              <a:rPr lang="en-US" sz="2400" b="0">
                <a:latin typeface="宋体" panose="02010600030101010101" pitchFamily="2" charset="-122"/>
                <a:ea typeface="宋体" panose="02010600030101010101" pitchFamily="2" charset="-122"/>
              </a:rPr>
              <a:t>400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（3）将已收的</a:t>
            </a:r>
            <a:r>
              <a:rPr lang="zh-CN" sz="2400" b="1">
                <a:ea typeface="宋体" panose="02010600030101010101" pitchFamily="2" charset="-122"/>
              </a:rPr>
              <a:t>租赁激励</a:t>
            </a:r>
            <a:r>
              <a:rPr lang="zh-CN" sz="2400" b="0">
                <a:ea typeface="宋体" panose="02010600030101010101" pitchFamily="2" charset="-122"/>
              </a:rPr>
              <a:t>相关金额从使用权资产入账价值中扣除</a:t>
            </a:r>
          </a:p>
          <a:p>
            <a:pPr indent="0" fontAlgn="auto">
              <a:lnSpc>
                <a:spcPct val="150000"/>
              </a:lnSpc>
            </a:pPr>
            <a:r>
              <a:rPr lang="zh-CN" sz="2400" b="0">
                <a:ea typeface="宋体" panose="02010600030101010101" pitchFamily="2" charset="-122"/>
              </a:rPr>
              <a:t>　　借：银行存款　　</a:t>
            </a:r>
            <a:r>
              <a:rPr lang="en-US" sz="2400" b="0">
                <a:latin typeface="宋体" panose="02010600030101010101" pitchFamily="2" charset="-122"/>
                <a:ea typeface="宋体" panose="02010600030101010101" pitchFamily="2" charset="-122"/>
              </a:rPr>
              <a:t>100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贷：使用权资产　</a:t>
            </a:r>
            <a:r>
              <a:rPr lang="en-US" sz="2400" b="0">
                <a:latin typeface="宋体" panose="02010600030101010101" pitchFamily="2" charset="-122"/>
                <a:ea typeface="宋体" panose="02010600030101010101" pitchFamily="2" charset="-122"/>
              </a:rPr>
              <a:t>100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（4）</a:t>
            </a:r>
            <a:r>
              <a:rPr lang="zh-CN" sz="2400" b="1">
                <a:ea typeface="宋体" panose="02010600030101010101" pitchFamily="2" charset="-122"/>
              </a:rPr>
              <a:t>弃置费用</a:t>
            </a:r>
            <a:r>
              <a:rPr lang="zh-CN" sz="2400" b="0">
                <a:ea typeface="宋体" panose="02010600030101010101" pitchFamily="2" charset="-122"/>
              </a:rPr>
              <a:t>的现值＝100×（</a:t>
            </a:r>
            <a:r>
              <a:rPr lang="zh-CN" sz="2400" b="1">
                <a:ea typeface="宋体" panose="02010600030101010101" pitchFamily="2" charset="-122"/>
              </a:rPr>
              <a:t>P/F，5％，10</a:t>
            </a:r>
            <a:r>
              <a:rPr lang="zh-CN" sz="2400" b="0">
                <a:ea typeface="宋体" panose="02010600030101010101" pitchFamily="2" charset="-122"/>
              </a:rPr>
              <a:t>）＝100× 0.6139＝61.39</a:t>
            </a:r>
          </a:p>
          <a:p>
            <a:pPr indent="0" fontAlgn="auto">
              <a:lnSpc>
                <a:spcPct val="150000"/>
              </a:lnSpc>
            </a:pPr>
            <a:r>
              <a:rPr lang="zh-CN" sz="2400" b="0">
                <a:ea typeface="宋体" panose="02010600030101010101" pitchFamily="2" charset="-122"/>
              </a:rPr>
              <a:t>　　借：使用权资产　</a:t>
            </a:r>
            <a:r>
              <a:rPr lang="en-US" sz="2400" b="0">
                <a:latin typeface="宋体" panose="02010600030101010101" pitchFamily="2" charset="-122"/>
                <a:ea typeface="宋体" panose="02010600030101010101" pitchFamily="2" charset="-122"/>
              </a:rPr>
              <a:t>61.39</a:t>
            </a:r>
            <a:r>
              <a:rPr lang="zh-CN" sz="2400" b="0">
                <a:ea typeface="宋体" panose="02010600030101010101" pitchFamily="2" charset="-122"/>
              </a:rPr>
              <a:t>（现值）</a:t>
            </a:r>
          </a:p>
          <a:p>
            <a:pPr indent="0" fontAlgn="auto">
              <a:lnSpc>
                <a:spcPct val="150000"/>
              </a:lnSpc>
            </a:pPr>
            <a:r>
              <a:rPr lang="zh-CN" sz="2400" b="0">
                <a:ea typeface="宋体" panose="02010600030101010101" pitchFamily="2" charset="-122"/>
              </a:rPr>
              <a:t>　　　　贷：</a:t>
            </a:r>
            <a:r>
              <a:rPr lang="zh-CN" sz="2400" b="1">
                <a:ea typeface="宋体" panose="02010600030101010101" pitchFamily="2" charset="-122"/>
              </a:rPr>
              <a:t>预计负债</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61.39</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使用权资产的初始成本</a:t>
            </a:r>
            <a:r>
              <a:rPr lang="zh-CN" sz="2400" b="0">
                <a:ea typeface="宋体" panose="02010600030101010101" pitchFamily="2" charset="-122"/>
              </a:rPr>
              <a:t>＝7 107.82＋1 000＋400－100＋61.39＝8 469.21</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41300" y="496570"/>
            <a:ext cx="11747500" cy="563118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（三）租赁负债的后续计量</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在</a:t>
            </a:r>
            <a:r>
              <a:rPr lang="zh-CN" sz="2400" b="1">
                <a:ea typeface="宋体" panose="02010600030101010101" pitchFamily="2" charset="-122"/>
              </a:rPr>
              <a:t>租赁期开始日后</a:t>
            </a:r>
            <a:r>
              <a:rPr lang="zh-CN" sz="2400" b="0">
                <a:ea typeface="宋体" panose="02010600030101010101" pitchFamily="2" charset="-122"/>
              </a:rPr>
              <a:t>，承租人应当按以下原则对租赁负债进行后续计量。</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、确认租赁负债的利息（</a:t>
            </a:r>
            <a:r>
              <a:rPr lang="zh-CN" sz="2400" b="1">
                <a:ea typeface="宋体" panose="02010600030101010101" pitchFamily="2" charset="-122"/>
              </a:rPr>
              <a:t>摊销未确认融资费用</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借：财务费用、在建工程</a:t>
            </a:r>
          </a:p>
          <a:p>
            <a:pPr indent="0" fontAlgn="auto">
              <a:lnSpc>
                <a:spcPct val="150000"/>
              </a:lnSpc>
            </a:pPr>
            <a:r>
              <a:rPr lang="zh-CN" sz="2400" b="0">
                <a:ea typeface="宋体" panose="02010600030101010101" pitchFamily="2" charset="-122"/>
              </a:rPr>
              <a:t>　　　　贷：</a:t>
            </a:r>
            <a:r>
              <a:rPr lang="zh-CN" sz="2400" b="1">
                <a:ea typeface="宋体" panose="02010600030101010101" pitchFamily="2" charset="-122"/>
              </a:rPr>
              <a:t>租赁负债</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未确认融资费用</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提示</a:t>
            </a:r>
            <a:r>
              <a:rPr lang="zh-CN" sz="2400" b="0">
                <a:ea typeface="宋体" panose="02010600030101010101" pitchFamily="2" charset="-122"/>
              </a:rPr>
              <a:t>：承租人应当按照</a:t>
            </a:r>
            <a:r>
              <a:rPr lang="zh-CN" sz="2400" b="1">
                <a:ea typeface="宋体" panose="02010600030101010101" pitchFamily="2" charset="-122"/>
              </a:rPr>
              <a:t>固定的周期性利率</a:t>
            </a:r>
            <a:r>
              <a:rPr lang="zh-CN" sz="2400" b="0">
                <a:ea typeface="宋体" panose="02010600030101010101" pitchFamily="2" charset="-122"/>
              </a:rPr>
              <a:t>计算租赁负债在租赁期内各期间的利息费用，并计入</a:t>
            </a:r>
            <a:r>
              <a:rPr lang="zh-CN" sz="2400" b="1">
                <a:ea typeface="宋体" panose="02010600030101010101" pitchFamily="2" charset="-122"/>
              </a:rPr>
              <a:t>当期损益</a:t>
            </a:r>
            <a:r>
              <a:rPr lang="zh-CN" sz="2400" b="0">
                <a:ea typeface="宋体" panose="02010600030101010101" pitchFamily="2" charset="-122"/>
              </a:rPr>
              <a:t>，但按照借款费用等其他准则规定应当计入</a:t>
            </a:r>
            <a:r>
              <a:rPr lang="zh-CN" sz="2400" b="1">
                <a:ea typeface="宋体" panose="02010600030101010101" pitchFamily="2" charset="-122"/>
              </a:rPr>
              <a:t>相关资产成本</a:t>
            </a:r>
            <a:r>
              <a:rPr lang="zh-CN" sz="2400" b="0">
                <a:ea typeface="宋体" panose="02010600030101010101" pitchFamily="2" charset="-122"/>
              </a:rPr>
              <a:t>的，从其规定。周期性利率，是指承租人对租赁负债进行</a:t>
            </a:r>
            <a:r>
              <a:rPr lang="zh-CN" sz="2400" b="1">
                <a:ea typeface="宋体" panose="02010600030101010101" pitchFamily="2" charset="-122"/>
              </a:rPr>
              <a:t>初始计量时所采用的折现率</a:t>
            </a:r>
            <a:r>
              <a:rPr lang="zh-CN" sz="2400" b="0">
                <a:ea typeface="宋体" panose="02010600030101010101" pitchFamily="2" charset="-122"/>
              </a:rPr>
              <a:t>，或者因租赁付款额发生变动或因租赁变更而需按照修订后的折现率对租赁负债进行重新计量时，承租人所采用的</a:t>
            </a:r>
            <a:r>
              <a:rPr lang="zh-CN" sz="2400" b="1">
                <a:ea typeface="宋体" panose="02010600030101010101" pitchFamily="2" charset="-122"/>
              </a:rPr>
              <a:t>修订后的折现率</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54000" y="756920"/>
            <a:ext cx="9840595"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2、支付租赁付款额</a:t>
            </a:r>
          </a:p>
          <a:p>
            <a:pPr indent="0" fontAlgn="auto">
              <a:lnSpc>
                <a:spcPct val="150000"/>
              </a:lnSpc>
            </a:pPr>
            <a:r>
              <a:rPr lang="zh-CN" sz="2400" b="0">
                <a:ea typeface="宋体" panose="02010600030101010101" pitchFamily="2" charset="-122"/>
              </a:rPr>
              <a:t>借：</a:t>
            </a:r>
            <a:r>
              <a:rPr lang="zh-CN" sz="2400" b="1">
                <a:ea typeface="宋体" panose="02010600030101010101" pitchFamily="2" charset="-122"/>
              </a:rPr>
              <a:t>租赁负债—租赁付款额</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贷：银行存款</a:t>
            </a:r>
          </a:p>
          <a:p>
            <a:pPr indent="0" fontAlgn="auto">
              <a:lnSpc>
                <a:spcPct val="150000"/>
              </a:lnSpc>
            </a:pPr>
            <a:r>
              <a:rPr lang="zh-CN" sz="2400" b="0">
                <a:ea typeface="宋体" panose="02010600030101010101" pitchFamily="2" charset="-122"/>
              </a:rPr>
              <a:t>　　【例】沿用前例甲公司资料。</a:t>
            </a:r>
          </a:p>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endParaRPr lang="en-US" sz="2400" b="1">
              <a:latin typeface="宋体" panose="02010600030101010101" pitchFamily="2" charset="-122"/>
              <a:ea typeface="宋体" panose="02010600030101010101" pitchFamily="2" charset="-122"/>
            </a:endParaRPr>
          </a:p>
          <a:p>
            <a:pPr indent="0" fontAlgn="auto">
              <a:lnSpc>
                <a:spcPct val="150000"/>
              </a:lnSpc>
            </a:pPr>
            <a:r>
              <a:rPr lang="en-US" sz="2400" b="1">
                <a:latin typeface="宋体" panose="02010600030101010101" pitchFamily="2" charset="-122"/>
                <a:ea typeface="宋体" panose="02010600030101010101" pitchFamily="2" charset="-122"/>
              </a:rPr>
              <a:t>20</a:t>
            </a:r>
            <a:r>
              <a:rPr lang="zh-CN" sz="2400" b="1">
                <a:ea typeface="宋体" panose="02010600030101010101" pitchFamily="2" charset="-122"/>
              </a:rPr>
              <a:t>21年末</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未确认融资费用的摊销额＝（</a:t>
            </a:r>
            <a:r>
              <a:rPr lang="zh-CN" sz="2400" b="1">
                <a:ea typeface="宋体" panose="02010600030101010101" pitchFamily="2" charset="-122"/>
              </a:rPr>
              <a:t>年初</a:t>
            </a:r>
            <a:r>
              <a:rPr lang="zh-CN" sz="2400" b="0">
                <a:ea typeface="宋体" panose="02010600030101010101" pitchFamily="2" charset="-122"/>
              </a:rPr>
              <a:t>租赁付款额9 000－</a:t>
            </a:r>
            <a:r>
              <a:rPr lang="zh-CN" sz="2400" b="1">
                <a:ea typeface="宋体" panose="02010600030101010101" pitchFamily="2" charset="-122"/>
              </a:rPr>
              <a:t>年初</a:t>
            </a:r>
            <a:r>
              <a:rPr lang="zh-CN" sz="2400" b="0">
                <a:ea typeface="宋体" panose="02010600030101010101" pitchFamily="2" charset="-122"/>
              </a:rPr>
              <a:t>未确认融资费用1 892.18）×5％＝355.39</a:t>
            </a:r>
          </a:p>
          <a:p>
            <a:pPr indent="0" fontAlgn="auto">
              <a:lnSpc>
                <a:spcPct val="150000"/>
              </a:lnSpc>
            </a:pPr>
            <a:r>
              <a:rPr lang="zh-CN" sz="2400" b="0">
                <a:ea typeface="宋体" panose="02010600030101010101" pitchFamily="2" charset="-122"/>
              </a:rPr>
              <a:t>　　</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654935" y="756920"/>
            <a:ext cx="8752205" cy="2861310"/>
          </a:xfrm>
          <a:prstGeom prst="rect">
            <a:avLst/>
          </a:prstGeom>
          <a:noFill/>
        </p:spPr>
        <p:txBody>
          <a:bodyPr wrap="square" rtlCol="0" anchor="t">
            <a:spAutoFit/>
          </a:bodyPr>
          <a:lstStyle/>
          <a:p>
            <a:pPr indent="0" fontAlgn="auto">
              <a:lnSpc>
                <a:spcPct val="150000"/>
              </a:lnSpc>
            </a:pPr>
            <a:r>
              <a:rPr lang="zh-CN" sz="2400">
                <a:ea typeface="宋体" panose="02010600030101010101" pitchFamily="2" charset="-122"/>
                <a:sym typeface="+mn-ea"/>
              </a:rPr>
              <a:t>借：财务费用　　　　　　　</a:t>
            </a:r>
            <a:r>
              <a:rPr lang="en-US" sz="2400">
                <a:latin typeface="宋体" panose="02010600030101010101" pitchFamily="2" charset="-122"/>
                <a:ea typeface="宋体" panose="02010600030101010101" pitchFamily="2" charset="-122"/>
                <a:sym typeface="+mn-ea"/>
              </a:rPr>
              <a:t>355.39</a:t>
            </a:r>
            <a:endParaRPr lang="zh-CN" sz="2400">
              <a:ea typeface="宋体" panose="02010600030101010101" pitchFamily="2" charset="-122"/>
              <a:sym typeface="+mn-ea"/>
            </a:endParaRPr>
          </a:p>
          <a:p>
            <a:pPr indent="0" fontAlgn="auto">
              <a:lnSpc>
                <a:spcPct val="150000"/>
              </a:lnSpc>
            </a:pPr>
            <a:r>
              <a:rPr lang="zh-CN" sz="2400">
                <a:ea typeface="宋体" panose="02010600030101010101" pitchFamily="2" charset="-122"/>
                <a:sym typeface="+mn-ea"/>
              </a:rPr>
              <a:t>　　贷：</a:t>
            </a:r>
            <a:r>
              <a:rPr lang="zh-CN" sz="2400" b="1">
                <a:ea typeface="宋体" panose="02010600030101010101" pitchFamily="2" charset="-122"/>
                <a:sym typeface="+mn-ea"/>
              </a:rPr>
              <a:t>租赁负债</a:t>
            </a:r>
            <a:r>
              <a:rPr lang="en-US" sz="2400">
                <a:latin typeface="宋体" panose="02010600030101010101" pitchFamily="2" charset="-122"/>
                <a:ea typeface="宋体" panose="02010600030101010101" pitchFamily="2" charset="-122"/>
                <a:sym typeface="+mn-ea"/>
              </a:rPr>
              <a:t>—</a:t>
            </a:r>
            <a:r>
              <a:rPr lang="zh-CN" sz="2400" b="1">
                <a:ea typeface="宋体" panose="02010600030101010101" pitchFamily="2" charset="-122"/>
                <a:sym typeface="+mn-ea"/>
              </a:rPr>
              <a:t>未确认融资费用</a:t>
            </a:r>
            <a:r>
              <a:rPr lang="zh-CN" sz="2400">
                <a:ea typeface="宋体" panose="02010600030101010101" pitchFamily="2" charset="-122"/>
                <a:sym typeface="+mn-ea"/>
              </a:rPr>
              <a:t>　　</a:t>
            </a:r>
            <a:r>
              <a:rPr lang="en-US" sz="2400">
                <a:latin typeface="宋体" panose="02010600030101010101" pitchFamily="2" charset="-122"/>
                <a:ea typeface="宋体" panose="02010600030101010101" pitchFamily="2" charset="-122"/>
                <a:sym typeface="+mn-ea"/>
              </a:rPr>
              <a:t>355.39</a:t>
            </a:r>
            <a:endParaRPr lang="zh-CN" sz="2400">
              <a:ea typeface="宋体" panose="02010600030101010101" pitchFamily="2" charset="-122"/>
              <a:sym typeface="+mn-ea"/>
            </a:endParaRPr>
          </a:p>
          <a:p>
            <a:pPr indent="0" fontAlgn="auto">
              <a:lnSpc>
                <a:spcPct val="150000"/>
              </a:lnSpc>
            </a:pPr>
            <a:r>
              <a:rPr lang="zh-CN" sz="2400">
                <a:ea typeface="宋体" panose="02010600030101010101" pitchFamily="2" charset="-122"/>
                <a:sym typeface="+mn-ea"/>
              </a:rPr>
              <a:t>　　弃置费用应负担的利息费用＝61.39×5％＝3.07</a:t>
            </a:r>
          </a:p>
          <a:p>
            <a:pPr indent="0" fontAlgn="auto">
              <a:lnSpc>
                <a:spcPct val="150000"/>
              </a:lnSpc>
            </a:pPr>
            <a:r>
              <a:rPr lang="zh-CN" sz="2400">
                <a:ea typeface="宋体" panose="02010600030101010101" pitchFamily="2" charset="-122"/>
                <a:sym typeface="+mn-ea"/>
              </a:rPr>
              <a:t>　　借：财务费用　　　</a:t>
            </a:r>
            <a:r>
              <a:rPr lang="en-US" sz="2400">
                <a:latin typeface="宋体" panose="02010600030101010101" pitchFamily="2" charset="-122"/>
                <a:ea typeface="宋体" panose="02010600030101010101" pitchFamily="2" charset="-122"/>
                <a:sym typeface="+mn-ea"/>
              </a:rPr>
              <a:t>3.07</a:t>
            </a:r>
            <a:endParaRPr lang="zh-CN" sz="2400">
              <a:ea typeface="宋体" panose="02010600030101010101" pitchFamily="2" charset="-122"/>
              <a:sym typeface="+mn-ea"/>
            </a:endParaRPr>
          </a:p>
          <a:p>
            <a:pPr indent="0" fontAlgn="auto">
              <a:lnSpc>
                <a:spcPct val="150000"/>
              </a:lnSpc>
            </a:pPr>
            <a:r>
              <a:rPr lang="zh-CN" sz="2400">
                <a:ea typeface="宋体" panose="02010600030101010101" pitchFamily="2" charset="-122"/>
                <a:sym typeface="+mn-ea"/>
              </a:rPr>
              <a:t>　　　　贷：</a:t>
            </a:r>
            <a:r>
              <a:rPr lang="zh-CN" sz="2400" b="1">
                <a:ea typeface="宋体" panose="02010600030101010101" pitchFamily="2" charset="-122"/>
                <a:sym typeface="+mn-ea"/>
              </a:rPr>
              <a:t>预计负债</a:t>
            </a:r>
            <a:r>
              <a:rPr lang="zh-CN" sz="2400">
                <a:ea typeface="宋体" panose="02010600030101010101" pitchFamily="2" charset="-122"/>
                <a:sym typeface="+mn-ea"/>
              </a:rPr>
              <a:t>　　　　</a:t>
            </a:r>
            <a:r>
              <a:rPr lang="en-US" sz="2400">
                <a:latin typeface="宋体" panose="02010600030101010101" pitchFamily="2" charset="-122"/>
                <a:ea typeface="宋体" panose="02010600030101010101" pitchFamily="2" charset="-122"/>
                <a:sym typeface="+mn-ea"/>
              </a:rPr>
              <a:t>3.07</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160270" y="335915"/>
            <a:ext cx="9835515" cy="6185535"/>
          </a:xfrm>
          <a:prstGeom prst="rect">
            <a:avLst/>
          </a:prstGeom>
          <a:noFill/>
          <a:ln w="9525">
            <a:noFill/>
          </a:ln>
        </p:spPr>
        <p:txBody>
          <a:bodyPr wrap="square">
            <a:spAutoFit/>
          </a:bodyPr>
          <a:lstStyle/>
          <a:p>
            <a:pPr indent="0" fontAlgn="auto">
              <a:lnSpc>
                <a:spcPct val="150000"/>
              </a:lnSpc>
            </a:pPr>
            <a:r>
              <a:rPr lang="en-US" sz="2400" b="1">
                <a:latin typeface="宋体" panose="02010600030101010101" pitchFamily="2" charset="-122"/>
                <a:ea typeface="宋体" panose="02010600030101010101" pitchFamily="2" charset="-122"/>
              </a:rPr>
              <a:t>20</a:t>
            </a:r>
            <a:r>
              <a:rPr lang="zh-CN" sz="2400" b="1">
                <a:ea typeface="宋体" panose="02010600030101010101" pitchFamily="2" charset="-122"/>
              </a:rPr>
              <a:t>22年初</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a:t>
            </a:r>
            <a:r>
              <a:rPr lang="zh-CN" sz="2400" b="1">
                <a:ea typeface="宋体" panose="02010600030101010101" pitchFamily="2" charset="-122"/>
              </a:rPr>
              <a:t>租赁负债—租赁付款额</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1 000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贷：银行存款　　　　　　　　　</a:t>
            </a:r>
            <a:r>
              <a:rPr lang="en-US" sz="2400" b="0">
                <a:latin typeface="宋体" panose="02010600030101010101" pitchFamily="2" charset="-122"/>
                <a:ea typeface="宋体" panose="02010600030101010101" pitchFamily="2" charset="-122"/>
              </a:rPr>
              <a:t>1 000</a:t>
            </a:r>
            <a:endParaRPr lang="en-US" sz="2400" b="1">
              <a:latin typeface="宋体" panose="02010600030101010101" pitchFamily="2" charset="-122"/>
              <a:ea typeface="宋体" panose="02010600030101010101" pitchFamily="2" charset="-122"/>
            </a:endParaRPr>
          </a:p>
          <a:p>
            <a:pPr indent="0" fontAlgn="auto">
              <a:lnSpc>
                <a:spcPct val="150000"/>
              </a:lnSpc>
            </a:pPr>
            <a:r>
              <a:rPr lang="en-US" sz="2400" b="1">
                <a:latin typeface="宋体" panose="02010600030101010101" pitchFamily="2" charset="-122"/>
                <a:ea typeface="宋体" panose="02010600030101010101" pitchFamily="2" charset="-122"/>
              </a:rPr>
              <a:t>20</a:t>
            </a:r>
            <a:r>
              <a:rPr lang="zh-CN" sz="2400" b="1">
                <a:ea typeface="宋体" panose="02010600030101010101" pitchFamily="2" charset="-122"/>
              </a:rPr>
              <a:t>22年末</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未确认融资费用的摊销额＝[（</a:t>
            </a:r>
            <a:r>
              <a:rPr lang="zh-CN" sz="2400" b="1">
                <a:ea typeface="宋体" panose="02010600030101010101" pitchFamily="2" charset="-122"/>
              </a:rPr>
              <a:t>9 000－1 000</a:t>
            </a:r>
            <a:r>
              <a:rPr lang="zh-CN" sz="2400" b="0">
                <a:ea typeface="宋体" panose="02010600030101010101" pitchFamily="2" charset="-122"/>
              </a:rPr>
              <a:t>）－（</a:t>
            </a:r>
            <a:r>
              <a:rPr lang="zh-CN" sz="2400" b="1">
                <a:ea typeface="宋体" panose="02010600030101010101" pitchFamily="2" charset="-122"/>
              </a:rPr>
              <a:t>1 892.18－355.39</a:t>
            </a:r>
            <a:r>
              <a:rPr lang="zh-CN" sz="2400" b="0">
                <a:ea typeface="宋体" panose="02010600030101010101" pitchFamily="2" charset="-122"/>
              </a:rPr>
              <a:t>）]×5％＝323.16</a:t>
            </a:r>
          </a:p>
          <a:p>
            <a:pPr indent="0" fontAlgn="auto">
              <a:lnSpc>
                <a:spcPct val="150000"/>
              </a:lnSpc>
            </a:pPr>
            <a:r>
              <a:rPr lang="zh-CN" sz="2400" b="0">
                <a:ea typeface="宋体" panose="02010600030101010101" pitchFamily="2" charset="-122"/>
              </a:rPr>
              <a:t>　　借：财务费用　　　　　　　　　</a:t>
            </a:r>
            <a:r>
              <a:rPr lang="en-US" sz="2400" b="0">
                <a:latin typeface="宋体" panose="02010600030101010101" pitchFamily="2" charset="-122"/>
                <a:ea typeface="宋体" panose="02010600030101010101" pitchFamily="2" charset="-122"/>
              </a:rPr>
              <a:t>323.16</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a:t>
            </a:r>
            <a:r>
              <a:rPr lang="zh-CN" sz="2400" b="1">
                <a:ea typeface="宋体" panose="02010600030101010101" pitchFamily="2" charset="-122"/>
              </a:rPr>
              <a:t>租赁负债—未确认融资费用</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323.16</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弃置费用应负担的利息费用＝（61.39＋3.07）×5％＝3.22</a:t>
            </a:r>
          </a:p>
          <a:p>
            <a:pPr indent="0" fontAlgn="auto">
              <a:lnSpc>
                <a:spcPct val="150000"/>
              </a:lnSpc>
            </a:pPr>
            <a:r>
              <a:rPr lang="zh-CN" sz="2400" b="0">
                <a:ea typeface="宋体" panose="02010600030101010101" pitchFamily="2" charset="-122"/>
              </a:rPr>
              <a:t>　　借：财务费用　　　　　　</a:t>
            </a:r>
            <a:r>
              <a:rPr lang="en-US" sz="2400" b="0">
                <a:latin typeface="宋体" panose="02010600030101010101" pitchFamily="2" charset="-122"/>
                <a:ea typeface="宋体" panose="02010600030101010101" pitchFamily="2" charset="-122"/>
              </a:rPr>
              <a:t>3.22</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a:t>
            </a:r>
            <a:r>
              <a:rPr lang="zh-CN" sz="2400" b="1">
                <a:ea typeface="宋体" panose="02010600030101010101" pitchFamily="2" charset="-122"/>
              </a:rPr>
              <a:t>预计负债</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3.22</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456815" y="603885"/>
            <a:ext cx="8731885" cy="3415030"/>
          </a:xfrm>
          <a:prstGeom prst="rect">
            <a:avLst/>
          </a:prstGeom>
          <a:noFill/>
          <a:ln w="9525">
            <a:noFill/>
          </a:ln>
        </p:spPr>
        <p:txBody>
          <a:bodyPr wrap="square">
            <a:spAutoFit/>
          </a:bodyPr>
          <a:lstStyle/>
          <a:p>
            <a:pPr indent="0" fontAlgn="auto">
              <a:lnSpc>
                <a:spcPct val="150000"/>
              </a:lnSpc>
            </a:pPr>
            <a:r>
              <a:rPr lang="en-US" altLang="zh-CN" sz="2400" b="1">
                <a:ea typeface="宋体" panose="02010600030101010101" pitchFamily="2" charset="-122"/>
              </a:rPr>
              <a:t>         </a:t>
            </a:r>
            <a:r>
              <a:rPr lang="zh-CN" sz="2400" b="1">
                <a:ea typeface="宋体" panose="02010600030101010101" pitchFamily="2" charset="-122"/>
              </a:rPr>
              <a:t>提示</a:t>
            </a:r>
            <a:r>
              <a:rPr lang="en-US" sz="2400" b="1">
                <a:latin typeface="宋体" panose="02010600030101010101" pitchFamily="2" charset="-122"/>
                <a:ea typeface="宋体" panose="02010600030101010101" pitchFamily="2" charset="-122"/>
              </a:rPr>
              <a:t>1</a:t>
            </a:r>
            <a:r>
              <a:rPr lang="zh-CN" sz="2400" b="0">
                <a:ea typeface="宋体" panose="02010600030101010101" pitchFamily="2" charset="-122"/>
              </a:rPr>
              <a:t>：未纳入租赁负债计量的可变租赁付款额，即，</a:t>
            </a:r>
            <a:r>
              <a:rPr lang="zh-CN" sz="2400" b="1">
                <a:ea typeface="宋体" panose="02010600030101010101" pitchFamily="2" charset="-122"/>
              </a:rPr>
              <a:t>并非取决于指数或比率</a:t>
            </a:r>
            <a:r>
              <a:rPr lang="zh-CN" sz="2400" b="0">
                <a:ea typeface="宋体" panose="02010600030101010101" pitchFamily="2" charset="-122"/>
              </a:rPr>
              <a:t>的可变租赁付款额，应当在实际发生时计入</a:t>
            </a:r>
            <a:r>
              <a:rPr lang="zh-CN" sz="2400" b="1">
                <a:ea typeface="宋体" panose="02010600030101010101" pitchFamily="2" charset="-122"/>
              </a:rPr>
              <a:t>当期损益</a:t>
            </a:r>
            <a:r>
              <a:rPr lang="zh-CN" sz="2400" b="0">
                <a:ea typeface="宋体" panose="02010600030101010101" pitchFamily="2" charset="-122"/>
              </a:rPr>
              <a:t>，但按照存货等其他准则规定应当计入</a:t>
            </a:r>
            <a:r>
              <a:rPr lang="zh-CN" sz="2400" b="1">
                <a:ea typeface="宋体" panose="02010600030101010101" pitchFamily="2" charset="-122"/>
              </a:rPr>
              <a:t>相关资产成本</a:t>
            </a:r>
            <a:r>
              <a:rPr lang="zh-CN" sz="2400" b="0">
                <a:ea typeface="宋体" panose="02010600030101010101" pitchFamily="2" charset="-122"/>
              </a:rPr>
              <a:t>的，从其规定。</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提示</a:t>
            </a:r>
            <a:r>
              <a:rPr lang="en-US" sz="2400" b="1">
                <a:latin typeface="宋体" panose="02010600030101010101" pitchFamily="2" charset="-122"/>
                <a:ea typeface="宋体" panose="02010600030101010101" pitchFamily="2" charset="-122"/>
              </a:rPr>
              <a:t>2</a:t>
            </a:r>
            <a:r>
              <a:rPr lang="zh-CN" sz="2400" b="0">
                <a:ea typeface="宋体" panose="02010600030101010101" pitchFamily="2" charset="-122"/>
              </a:rPr>
              <a:t>：</a:t>
            </a:r>
            <a:r>
              <a:rPr lang="zh-CN" sz="2400" b="1">
                <a:ea typeface="宋体" panose="02010600030101010101" pitchFamily="2" charset="-122"/>
              </a:rPr>
              <a:t>取决于租赁资产未来绩效</a:t>
            </a:r>
            <a:r>
              <a:rPr lang="zh-CN" sz="2400" b="0">
                <a:ea typeface="宋体" panose="02010600030101010101" pitchFamily="2" charset="-122"/>
              </a:rPr>
              <a:t>的可变租赁付款额，</a:t>
            </a:r>
            <a:r>
              <a:rPr lang="zh-CN" sz="2400" b="1">
                <a:ea typeface="宋体" panose="02010600030101010101" pitchFamily="2" charset="-122"/>
              </a:rPr>
              <a:t>不纳入租赁负债的初始计量</a:t>
            </a:r>
            <a:r>
              <a:rPr lang="zh-CN" sz="2400" b="0">
                <a:ea typeface="宋体" panose="02010600030101010101" pitchFamily="2" charset="-122"/>
              </a:rPr>
              <a:t>，在实际发生时计入</a:t>
            </a:r>
            <a:r>
              <a:rPr lang="zh-CN" sz="2400" b="1">
                <a:ea typeface="宋体" panose="02010600030101010101" pitchFamily="2" charset="-122"/>
              </a:rPr>
              <a:t>当期损益</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738755" y="761365"/>
            <a:ext cx="8197850" cy="396938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（四）使用权资产的后续计量</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、计量基础</a:t>
            </a:r>
          </a:p>
          <a:p>
            <a:pPr indent="0" fontAlgn="auto">
              <a:lnSpc>
                <a:spcPct val="150000"/>
              </a:lnSpc>
            </a:pPr>
            <a:r>
              <a:rPr lang="zh-CN" sz="2400" b="0">
                <a:ea typeface="宋体" panose="02010600030101010101" pitchFamily="2" charset="-122"/>
              </a:rPr>
              <a:t>在</a:t>
            </a:r>
            <a:r>
              <a:rPr lang="zh-CN" sz="2400" b="1">
                <a:ea typeface="宋体" panose="02010600030101010101" pitchFamily="2" charset="-122"/>
              </a:rPr>
              <a:t>租赁期开始日后</a:t>
            </a:r>
            <a:r>
              <a:rPr lang="zh-CN" sz="2400" b="0">
                <a:ea typeface="宋体" panose="02010600030101010101" pitchFamily="2" charset="-122"/>
              </a:rPr>
              <a:t>，承租人应当采用</a:t>
            </a:r>
            <a:r>
              <a:rPr lang="zh-CN" sz="2400" b="1">
                <a:ea typeface="宋体" panose="02010600030101010101" pitchFamily="2" charset="-122"/>
              </a:rPr>
              <a:t>成本模式</a:t>
            </a:r>
            <a:r>
              <a:rPr lang="zh-CN" sz="2400" b="0">
                <a:ea typeface="宋体" panose="02010600030101010101" pitchFamily="2" charset="-122"/>
              </a:rPr>
              <a:t>对使用权资产进行后续计量。</a:t>
            </a:r>
            <a:endParaRPr lang="zh-CN" sz="2400" b="1">
              <a:ea typeface="宋体" panose="02010600030101010101" pitchFamily="2" charset="-122"/>
            </a:endParaRPr>
          </a:p>
          <a:p>
            <a:pPr indent="0" fontAlgn="auto">
              <a:lnSpc>
                <a:spcPct val="150000"/>
              </a:lnSpc>
            </a:pPr>
            <a:r>
              <a:rPr lang="zh-CN" sz="2400" b="1">
                <a:ea typeface="宋体" panose="02010600030101010101" pitchFamily="2" charset="-122"/>
              </a:rPr>
              <a:t>使用权资产账面价值</a:t>
            </a:r>
            <a:r>
              <a:rPr lang="zh-CN" sz="2400" b="0">
                <a:ea typeface="宋体" panose="02010600030101010101" pitchFamily="2" charset="-122"/>
              </a:rPr>
              <a:t>＝成本－累计折旧－减值准备。</a:t>
            </a:r>
          </a:p>
          <a:p>
            <a:pPr indent="0" fontAlgn="auto">
              <a:lnSpc>
                <a:spcPct val="150000"/>
              </a:lnSpc>
            </a:pPr>
            <a:r>
              <a:rPr lang="zh-CN" sz="2400" b="0">
                <a:ea typeface="宋体" panose="02010600030101010101" pitchFamily="2" charset="-122"/>
              </a:rPr>
              <a:t>　　承租人按照租赁准则有关规定</a:t>
            </a:r>
            <a:r>
              <a:rPr lang="zh-CN" sz="2400" b="1">
                <a:ea typeface="宋体" panose="02010600030101010101" pitchFamily="2" charset="-122"/>
              </a:rPr>
              <a:t>重新计量租赁负债的</a:t>
            </a:r>
            <a:r>
              <a:rPr lang="zh-CN" sz="2400" b="0">
                <a:ea typeface="宋体" panose="02010600030101010101" pitchFamily="2" charset="-122"/>
              </a:rPr>
              <a:t>，应当相应</a:t>
            </a:r>
            <a:r>
              <a:rPr lang="zh-CN" sz="2400" b="1">
                <a:ea typeface="宋体" panose="02010600030101010101" pitchFamily="2" charset="-122"/>
              </a:rPr>
              <a:t>调整使用权资产的账面价值</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63525" y="335915"/>
            <a:ext cx="11703050" cy="6185535"/>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、使用权资产的折旧</a:t>
            </a:r>
          </a:p>
          <a:p>
            <a:pPr indent="0" fontAlgn="auto">
              <a:lnSpc>
                <a:spcPct val="150000"/>
              </a:lnSpc>
            </a:pPr>
            <a:r>
              <a:rPr lang="zh-CN" sz="2400" b="0">
                <a:ea typeface="宋体" panose="02010600030101010101" pitchFamily="2" charset="-122"/>
              </a:rPr>
              <a:t>承租人应当</a:t>
            </a:r>
            <a:r>
              <a:rPr lang="zh-CN" sz="2400" b="1">
                <a:ea typeface="宋体" panose="02010600030101010101" pitchFamily="2" charset="-122"/>
              </a:rPr>
              <a:t>参照固定资产有关折旧规定</a:t>
            </a:r>
            <a:r>
              <a:rPr lang="zh-CN" sz="2400" b="0">
                <a:ea typeface="宋体" panose="02010600030101010101" pitchFamily="2" charset="-122"/>
              </a:rPr>
              <a:t>，自</a:t>
            </a:r>
            <a:r>
              <a:rPr lang="zh-CN" sz="2400" b="1">
                <a:ea typeface="宋体" panose="02010600030101010101" pitchFamily="2" charset="-122"/>
              </a:rPr>
              <a:t>租赁期开始日</a:t>
            </a:r>
            <a:r>
              <a:rPr lang="zh-CN" sz="2400" b="0">
                <a:ea typeface="宋体" panose="02010600030101010101" pitchFamily="2" charset="-122"/>
              </a:rPr>
              <a:t>起对使用权资产计提折旧。</a:t>
            </a:r>
          </a:p>
          <a:p>
            <a:pPr indent="0" fontAlgn="auto">
              <a:lnSpc>
                <a:spcPct val="150000"/>
              </a:lnSpc>
            </a:pPr>
            <a:r>
              <a:rPr lang="zh-CN" sz="2400" b="0">
                <a:ea typeface="宋体" panose="02010600030101010101" pitchFamily="2" charset="-122"/>
              </a:rPr>
              <a:t>使用权资产</a:t>
            </a:r>
            <a:r>
              <a:rPr lang="zh-CN" sz="2400" b="1">
                <a:ea typeface="宋体" panose="02010600030101010101" pitchFamily="2" charset="-122"/>
              </a:rPr>
              <a:t>通常</a:t>
            </a:r>
            <a:r>
              <a:rPr lang="zh-CN" sz="2400" b="0">
                <a:ea typeface="宋体" panose="02010600030101010101" pitchFamily="2" charset="-122"/>
              </a:rPr>
              <a:t>应自</a:t>
            </a:r>
            <a:r>
              <a:rPr lang="zh-CN" sz="2400" b="1">
                <a:ea typeface="宋体" panose="02010600030101010101" pitchFamily="2" charset="-122"/>
              </a:rPr>
              <a:t>租赁期开始的当月</a:t>
            </a:r>
            <a:r>
              <a:rPr lang="zh-CN" sz="2400" b="0">
                <a:ea typeface="宋体" panose="02010600030101010101" pitchFamily="2" charset="-122"/>
              </a:rPr>
              <a:t>计提折旧，当月计提确有困难的，为便于</a:t>
            </a:r>
            <a:r>
              <a:rPr lang="zh-CN" sz="2400" b="1">
                <a:ea typeface="宋体" panose="02010600030101010101" pitchFamily="2" charset="-122"/>
              </a:rPr>
              <a:t>实务操作</a:t>
            </a:r>
            <a:r>
              <a:rPr lang="zh-CN" sz="2400" b="0">
                <a:ea typeface="宋体" panose="02010600030101010101" pitchFamily="2" charset="-122"/>
              </a:rPr>
              <a:t>，企业也可以选择自</a:t>
            </a:r>
            <a:r>
              <a:rPr lang="zh-CN" sz="2400" b="1">
                <a:ea typeface="宋体" panose="02010600030101010101" pitchFamily="2" charset="-122"/>
              </a:rPr>
              <a:t>租赁期开始的下月</a:t>
            </a:r>
            <a:r>
              <a:rPr lang="zh-CN" sz="2400" b="0">
                <a:ea typeface="宋体" panose="02010600030101010101" pitchFamily="2" charset="-122"/>
              </a:rPr>
              <a:t>计提折旧，但应对同类使用权资产采取相同的折旧政策。</a:t>
            </a:r>
          </a:p>
          <a:p>
            <a:pPr indent="0" fontAlgn="auto">
              <a:lnSpc>
                <a:spcPct val="150000"/>
              </a:lnSpc>
            </a:pPr>
            <a:r>
              <a:rPr lang="zh-CN" sz="2400" b="0">
                <a:ea typeface="宋体" panose="02010600030101010101" pitchFamily="2" charset="-122"/>
              </a:rPr>
              <a:t>计提的折旧金额应根据</a:t>
            </a:r>
            <a:r>
              <a:rPr lang="zh-CN" sz="2400" b="1">
                <a:ea typeface="宋体" panose="02010600030101010101" pitchFamily="2" charset="-122"/>
              </a:rPr>
              <a:t>使用权资产的用途</a:t>
            </a:r>
            <a:r>
              <a:rPr lang="zh-CN" sz="2400" b="0">
                <a:ea typeface="宋体" panose="02010600030101010101" pitchFamily="2" charset="-122"/>
              </a:rPr>
              <a:t>，计入</a:t>
            </a:r>
            <a:r>
              <a:rPr lang="zh-CN" sz="2400" b="1">
                <a:ea typeface="宋体" panose="02010600030101010101" pitchFamily="2" charset="-122"/>
              </a:rPr>
              <a:t>相关资产的成本</a:t>
            </a:r>
            <a:r>
              <a:rPr lang="zh-CN" sz="2400" b="0">
                <a:ea typeface="宋体" panose="02010600030101010101" pitchFamily="2" charset="-122"/>
              </a:rPr>
              <a:t>或</a:t>
            </a:r>
            <a:r>
              <a:rPr lang="zh-CN" sz="2400" b="1">
                <a:ea typeface="宋体" panose="02010600030101010101" pitchFamily="2" charset="-122"/>
              </a:rPr>
              <a:t>当期损益</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承租人</a:t>
            </a:r>
            <a:r>
              <a:rPr lang="zh-CN" sz="2400" b="1">
                <a:ea typeface="宋体" panose="02010600030101010101" pitchFamily="2" charset="-122"/>
              </a:rPr>
              <a:t>能够合理确定</a:t>
            </a:r>
            <a:r>
              <a:rPr lang="zh-CN" sz="2400" b="0">
                <a:ea typeface="宋体" panose="02010600030101010101" pitchFamily="2" charset="-122"/>
              </a:rPr>
              <a:t>租赁期届满时取得租赁资产所有权的，应当在租赁资产</a:t>
            </a:r>
            <a:r>
              <a:rPr lang="zh-CN" sz="2400" b="1">
                <a:ea typeface="宋体" panose="02010600030101010101" pitchFamily="2" charset="-122"/>
              </a:rPr>
              <a:t>剩余使用寿命</a:t>
            </a:r>
            <a:r>
              <a:rPr lang="zh-CN" sz="2400" b="0">
                <a:ea typeface="宋体" panose="02010600030101010101" pitchFamily="2" charset="-122"/>
              </a:rPr>
              <a:t>内计提折旧；承租人</a:t>
            </a:r>
            <a:r>
              <a:rPr lang="zh-CN" sz="2400" b="1">
                <a:ea typeface="宋体" panose="02010600030101010101" pitchFamily="2" charset="-122"/>
              </a:rPr>
              <a:t>无法合理确定</a:t>
            </a:r>
            <a:r>
              <a:rPr lang="zh-CN" sz="2400" b="0">
                <a:ea typeface="宋体" panose="02010600030101010101" pitchFamily="2" charset="-122"/>
              </a:rPr>
              <a:t>租赁期届满时能够取得租赁资产所有权的，应当在租赁期与租赁资产剩余使用寿命两者</a:t>
            </a:r>
            <a:r>
              <a:rPr lang="zh-CN" sz="2400" b="1">
                <a:ea typeface="宋体" panose="02010600030101010101" pitchFamily="2" charset="-122"/>
              </a:rPr>
              <a:t>孰短</a:t>
            </a:r>
            <a:r>
              <a:rPr lang="zh-CN" sz="2400" b="0">
                <a:ea typeface="宋体" panose="02010600030101010101" pitchFamily="2" charset="-122"/>
              </a:rPr>
              <a:t>的期间内计提折旧。</a:t>
            </a:r>
          </a:p>
          <a:p>
            <a:pPr indent="0" fontAlgn="auto">
              <a:lnSpc>
                <a:spcPct val="150000"/>
              </a:lnSpc>
            </a:pPr>
            <a:r>
              <a:rPr lang="zh-CN" sz="2400" b="0">
                <a:ea typeface="宋体" panose="02010600030101010101" pitchFamily="2" charset="-122"/>
              </a:rPr>
              <a:t>借：制造费用、管理费用等</a:t>
            </a:r>
          </a:p>
          <a:p>
            <a:pPr indent="0" fontAlgn="auto">
              <a:lnSpc>
                <a:spcPct val="150000"/>
              </a:lnSpc>
            </a:pPr>
            <a:r>
              <a:rPr lang="zh-CN" sz="2400" b="0">
                <a:ea typeface="宋体" panose="02010600030101010101" pitchFamily="2" charset="-122"/>
              </a:rPr>
              <a:t>　　贷：使用权资产</a:t>
            </a:r>
            <a:r>
              <a:rPr lang="zh-CN" sz="2400" b="1">
                <a:ea typeface="宋体" panose="02010600030101010101" pitchFamily="2" charset="-122"/>
              </a:rPr>
              <a:t>累计折旧</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7745730" y="1036320"/>
            <a:ext cx="4368165" cy="582168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15570" y="118745"/>
            <a:ext cx="8402955" cy="673925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（二）已识别资产</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、已识别资产通常由</a:t>
            </a:r>
            <a:r>
              <a:rPr lang="zh-CN" sz="2400" b="1">
                <a:ea typeface="宋体" panose="02010600030101010101" pitchFamily="2" charset="-122"/>
              </a:rPr>
              <a:t>合同明确指定</a:t>
            </a:r>
            <a:r>
              <a:rPr lang="zh-CN" sz="2400" b="0">
                <a:ea typeface="宋体" panose="02010600030101010101" pitchFamily="2" charset="-122"/>
              </a:rPr>
              <a:t>（</a:t>
            </a:r>
            <a:r>
              <a:rPr lang="zh-CN" sz="2400" b="1">
                <a:ea typeface="宋体" panose="02010600030101010101" pitchFamily="2" charset="-122"/>
              </a:rPr>
              <a:t>明指</a:t>
            </a:r>
            <a:r>
              <a:rPr lang="zh-CN" sz="2400" b="0">
                <a:ea typeface="宋体" panose="02010600030101010101" pitchFamily="2" charset="-122"/>
              </a:rPr>
              <a:t>），也可以在资产可供客户</a:t>
            </a:r>
            <a:r>
              <a:rPr lang="zh-CN" sz="2400" b="1">
                <a:ea typeface="宋体" panose="02010600030101010101" pitchFamily="2" charset="-122"/>
              </a:rPr>
              <a:t>使用时隐性指定</a:t>
            </a:r>
            <a:r>
              <a:rPr lang="zh-CN" sz="2400" b="0">
                <a:ea typeface="宋体" panose="02010600030101010101" pitchFamily="2" charset="-122"/>
              </a:rPr>
              <a:t>（</a:t>
            </a:r>
            <a:r>
              <a:rPr lang="zh-CN" sz="2400" b="1">
                <a:ea typeface="宋体" panose="02010600030101010101" pitchFamily="2" charset="-122"/>
              </a:rPr>
              <a:t>暗指</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a:t>
            </a:r>
            <a:r>
              <a:rPr lang="zh-CN" sz="2400" b="1">
                <a:ea typeface="宋体" panose="02010600030101010101" pitchFamily="2" charset="-122"/>
              </a:rPr>
              <a:t>物理上可区分</a:t>
            </a:r>
            <a:r>
              <a:rPr lang="zh-CN" sz="2400" b="0">
                <a:ea typeface="宋体" panose="02010600030101010101" pitchFamily="2" charset="-122"/>
              </a:rPr>
              <a:t>。如果资产的部分产能</a:t>
            </a:r>
            <a:r>
              <a:rPr lang="zh-CN" sz="2400" b="1">
                <a:ea typeface="宋体" panose="02010600030101010101" pitchFamily="2" charset="-122"/>
              </a:rPr>
              <a:t>在物理上可区分</a:t>
            </a:r>
            <a:r>
              <a:rPr lang="zh-CN" sz="2400" b="0">
                <a:ea typeface="宋体" panose="02010600030101010101" pitchFamily="2" charset="-122"/>
              </a:rPr>
              <a:t>，</a:t>
            </a:r>
            <a:r>
              <a:rPr lang="zh-CN" sz="2400" b="1">
                <a:ea typeface="宋体" panose="02010600030101010101" pitchFamily="2" charset="-122"/>
              </a:rPr>
              <a:t>如</a:t>
            </a:r>
            <a:r>
              <a:rPr lang="zh-CN" sz="2400" b="0">
                <a:ea typeface="宋体" panose="02010600030101010101" pitchFamily="2" charset="-122"/>
              </a:rPr>
              <a:t>：承租某一办公楼的第8层全部房间，则该部分产能</a:t>
            </a:r>
            <a:r>
              <a:rPr lang="zh-CN" sz="2400" b="1">
                <a:ea typeface="宋体" panose="02010600030101010101" pitchFamily="2" charset="-122"/>
              </a:rPr>
              <a:t>属于已识别资产</a:t>
            </a:r>
            <a:r>
              <a:rPr lang="zh-CN" sz="2400" b="0">
                <a:ea typeface="宋体" panose="02010600030101010101" pitchFamily="2" charset="-122"/>
              </a:rPr>
              <a:t>。</a:t>
            </a:r>
            <a:endParaRPr lang="en-US" sz="2400" b="0">
              <a:latin typeface="宋体" panose="02010600030101010101" pitchFamily="2" charset="-122"/>
              <a:ea typeface="宋体" panose="02010600030101010101" pitchFamily="2" charset="-122"/>
            </a:endParaRPr>
          </a:p>
          <a:p>
            <a:pPr indent="0" fontAlgn="auto">
              <a:lnSpc>
                <a:spcPct val="150000"/>
              </a:lnSpc>
            </a:pPr>
            <a:r>
              <a:rPr lang="en-US" sz="2400" b="0">
                <a:latin typeface="宋体" panose="02010600030101010101" pitchFamily="2" charset="-122"/>
                <a:ea typeface="宋体" panose="02010600030101010101" pitchFamily="2" charset="-122"/>
              </a:rPr>
              <a:t>    3</a:t>
            </a:r>
            <a:r>
              <a:rPr lang="zh-CN" sz="2400" b="0">
                <a:ea typeface="宋体" panose="02010600030101010101" pitchFamily="2" charset="-122"/>
              </a:rPr>
              <a:t>、</a:t>
            </a:r>
            <a:r>
              <a:rPr lang="zh-CN" sz="2400" b="1">
                <a:ea typeface="宋体" panose="02010600030101010101" pitchFamily="2" charset="-122"/>
              </a:rPr>
              <a:t>没有实质性替换权</a:t>
            </a:r>
            <a:r>
              <a:rPr lang="zh-CN" sz="2400" b="0">
                <a:ea typeface="宋体" panose="02010600030101010101" pitchFamily="2" charset="-122"/>
              </a:rPr>
              <a:t>。如果</a:t>
            </a:r>
            <a:r>
              <a:rPr lang="zh-CN" sz="2400" b="1">
                <a:ea typeface="宋体" panose="02010600030101010101" pitchFamily="2" charset="-122"/>
              </a:rPr>
              <a:t>资产供应方</a:t>
            </a:r>
            <a:r>
              <a:rPr lang="zh-CN" sz="2400" b="0">
                <a:ea typeface="宋体" panose="02010600030101010101" pitchFamily="2" charset="-122"/>
              </a:rPr>
              <a:t>在整个使用期间</a:t>
            </a:r>
            <a:r>
              <a:rPr lang="zh-CN" sz="2400" b="1">
                <a:ea typeface="宋体" panose="02010600030101010101" pitchFamily="2" charset="-122"/>
              </a:rPr>
              <a:t>拥有</a:t>
            </a:r>
            <a:r>
              <a:rPr lang="zh-CN" sz="2400" b="0">
                <a:ea typeface="宋体" panose="02010600030101010101" pitchFamily="2" charset="-122"/>
              </a:rPr>
              <a:t>对该资产的</a:t>
            </a:r>
            <a:r>
              <a:rPr lang="zh-CN" sz="2400" b="1">
                <a:ea typeface="宋体" panose="02010600030101010101" pitchFamily="2" charset="-122"/>
              </a:rPr>
              <a:t>实质性替换权</a:t>
            </a:r>
            <a:r>
              <a:rPr lang="zh-CN" sz="2400" b="0">
                <a:ea typeface="宋体" panose="02010600030101010101" pitchFamily="2" charset="-122"/>
              </a:rPr>
              <a:t>，</a:t>
            </a:r>
            <a:r>
              <a:rPr lang="zh-CN" sz="2400" b="1">
                <a:ea typeface="宋体" panose="02010600030101010101" pitchFamily="2" charset="-122"/>
              </a:rPr>
              <a:t>如</a:t>
            </a:r>
            <a:r>
              <a:rPr lang="zh-CN" sz="2400" b="0">
                <a:ea typeface="宋体" panose="02010600030101010101" pitchFamily="2" charset="-122"/>
              </a:rPr>
              <a:t>：酒店提供给旅客网上预订的房间，待旅客入住时由酒店随意安排，则该资产</a:t>
            </a:r>
            <a:r>
              <a:rPr lang="zh-CN" sz="2400" b="1">
                <a:ea typeface="宋体" panose="02010600030101010101" pitchFamily="2" charset="-122"/>
              </a:rPr>
              <a:t>不属于已识别资产</a:t>
            </a:r>
            <a:r>
              <a:rPr lang="zh-CN" sz="2400" b="0">
                <a:ea typeface="宋体" panose="02010600030101010101" pitchFamily="2" charset="-122"/>
              </a:rPr>
              <a:t>。</a:t>
            </a:r>
            <a:endParaRPr lang="zh-CN" sz="2400" b="1">
              <a:ea typeface="宋体" panose="02010600030101010101" pitchFamily="2" charset="-122"/>
            </a:endParaRPr>
          </a:p>
          <a:p>
            <a:pPr indent="0" fontAlgn="auto">
              <a:lnSpc>
                <a:spcPct val="150000"/>
              </a:lnSpc>
            </a:pPr>
            <a:r>
              <a:rPr lang="en-US" altLang="zh-CN" sz="2400" b="1">
                <a:ea typeface="宋体" panose="02010600030101010101" pitchFamily="2" charset="-122"/>
              </a:rPr>
              <a:t>         </a:t>
            </a:r>
            <a:r>
              <a:rPr lang="zh-CN" sz="2400" b="1">
                <a:ea typeface="宋体" panose="02010600030101010101" pitchFamily="2" charset="-122"/>
              </a:rPr>
              <a:t>提示</a:t>
            </a:r>
            <a:r>
              <a:rPr lang="zh-CN" sz="2400" b="0">
                <a:ea typeface="宋体" panose="02010600030101010101" pitchFamily="2" charset="-122"/>
              </a:rPr>
              <a:t>：因</a:t>
            </a:r>
            <a:r>
              <a:rPr lang="zh-CN" sz="2400" b="1">
                <a:ea typeface="宋体" panose="02010600030101010101" pitchFamily="2" charset="-122"/>
              </a:rPr>
              <a:t>修理</a:t>
            </a:r>
            <a:r>
              <a:rPr lang="zh-CN" sz="2400" b="0">
                <a:ea typeface="宋体" panose="02010600030101010101" pitchFamily="2" charset="-122"/>
              </a:rPr>
              <a:t>、</a:t>
            </a:r>
            <a:r>
              <a:rPr lang="zh-CN" sz="2400" b="1">
                <a:ea typeface="宋体" panose="02010600030101010101" pitchFamily="2" charset="-122"/>
              </a:rPr>
              <a:t>维护</a:t>
            </a:r>
            <a:r>
              <a:rPr lang="zh-CN" sz="2400" b="0">
                <a:ea typeface="宋体" panose="02010600030101010101" pitchFamily="2" charset="-122"/>
              </a:rPr>
              <a:t>而替换资产的权利或义务</a:t>
            </a:r>
            <a:r>
              <a:rPr lang="zh-CN" sz="2400" b="1">
                <a:ea typeface="宋体" panose="02010600030101010101" pitchFamily="2" charset="-122"/>
              </a:rPr>
              <a:t>不属于实质性替换权</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1511935"/>
            <a:ext cx="3922395" cy="522859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4342765" y="981710"/>
            <a:ext cx="7544435" cy="2306955"/>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3</a:t>
            </a:r>
            <a:r>
              <a:rPr lang="zh-CN" sz="2400" b="0">
                <a:ea typeface="宋体" panose="02010600030101010101" pitchFamily="2" charset="-122"/>
              </a:rPr>
              <a:t>、使用权资产的减值</a:t>
            </a:r>
          </a:p>
          <a:p>
            <a:pPr indent="0" fontAlgn="auto">
              <a:lnSpc>
                <a:spcPct val="150000"/>
              </a:lnSpc>
            </a:pPr>
            <a:r>
              <a:rPr lang="zh-CN" sz="2400" b="0">
                <a:ea typeface="宋体" panose="02010600030101010101" pitchFamily="2" charset="-122"/>
              </a:rPr>
              <a:t>借：</a:t>
            </a:r>
            <a:r>
              <a:rPr lang="zh-CN" sz="2400" b="1">
                <a:ea typeface="宋体" panose="02010600030101010101" pitchFamily="2" charset="-122"/>
              </a:rPr>
              <a:t>资产</a:t>
            </a:r>
            <a:r>
              <a:rPr lang="zh-CN" sz="2400" b="0">
                <a:ea typeface="宋体" panose="02010600030101010101" pitchFamily="2" charset="-122"/>
              </a:rPr>
              <a:t>减值损失</a:t>
            </a:r>
          </a:p>
          <a:p>
            <a:pPr indent="0" fontAlgn="auto">
              <a:lnSpc>
                <a:spcPct val="150000"/>
              </a:lnSpc>
            </a:pPr>
            <a:r>
              <a:rPr lang="zh-CN" sz="2400" b="0">
                <a:ea typeface="宋体" panose="02010600030101010101" pitchFamily="2" charset="-122"/>
              </a:rPr>
              <a:t>　　贷：使用权资产</a:t>
            </a:r>
            <a:r>
              <a:rPr lang="zh-CN" sz="2400" b="1">
                <a:ea typeface="宋体" panose="02010600030101010101" pitchFamily="2" charset="-122"/>
              </a:rPr>
              <a:t>减值准备</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使用权资产减值准备一经计提，</a:t>
            </a:r>
            <a:r>
              <a:rPr lang="zh-CN" sz="2400" b="1">
                <a:ea typeface="宋体" panose="02010600030101010101" pitchFamily="2" charset="-122"/>
              </a:rPr>
              <a:t>不得转回</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204720" y="390525"/>
            <a:ext cx="9683115"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【例】承租人甲公司签订了一份为期10年的机器租赁合同，用于甲公司生产经营。相关使用权资产的初始账面价值为10 000万元，按年限平均法在10年内计提折旧，年折旧费为 1 000万元。第5年年末，该使用权资产</a:t>
            </a:r>
            <a:r>
              <a:rPr lang="zh-CN" sz="2400" b="1">
                <a:ea typeface="宋体" panose="02010600030101010101" pitchFamily="2" charset="-122"/>
              </a:rPr>
              <a:t>可收回金额为3 000万元</a:t>
            </a:r>
            <a:r>
              <a:rPr lang="zh-CN" sz="2400" b="0">
                <a:ea typeface="宋体" panose="02010600030101010101" pitchFamily="2" charset="-122"/>
              </a:rPr>
              <a:t>。</a:t>
            </a:r>
          </a:p>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（1）减值前的账面价值＝10 000－10 000/10×5＝ 5 000</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使用权资产的减值损失＝5 000－3 000＝2 000</a:t>
            </a:r>
          </a:p>
          <a:p>
            <a:pPr indent="0" fontAlgn="auto">
              <a:lnSpc>
                <a:spcPct val="150000"/>
              </a:lnSpc>
            </a:pPr>
            <a:r>
              <a:rPr lang="en-US" altLang="zh-CN" sz="2400" b="0">
                <a:ea typeface="宋体" panose="02010600030101010101" pitchFamily="2" charset="-122"/>
              </a:rPr>
              <a:t>        </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）减值后的账面价值＝可收回金额＝</a:t>
            </a:r>
            <a:r>
              <a:rPr lang="en-US" sz="2400" b="0">
                <a:latin typeface="宋体" panose="02010600030101010101" pitchFamily="2" charset="-122"/>
                <a:ea typeface="宋体" panose="02010600030101010101" pitchFamily="2" charset="-122"/>
              </a:rPr>
              <a:t>3000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减值后每年的折旧费＝3 000÷5＝600</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847850" y="335915"/>
            <a:ext cx="9787255" cy="618553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【例】甲公司</a:t>
            </a:r>
            <a:r>
              <a:rPr lang="en-US" sz="2400" b="0">
                <a:latin typeface="宋体" panose="02010600030101010101" pitchFamily="2" charset="-122"/>
                <a:ea typeface="宋体" panose="02010600030101010101" pitchFamily="2" charset="-122"/>
              </a:rPr>
              <a:t>2020</a:t>
            </a:r>
            <a:r>
              <a:rPr lang="zh-CN" sz="2400" b="0">
                <a:ea typeface="宋体" panose="02010600030101010101" pitchFamily="2" charset="-122"/>
              </a:rPr>
              <a:t>年至</a:t>
            </a:r>
            <a:r>
              <a:rPr lang="en-US" sz="2400" b="0">
                <a:latin typeface="宋体" panose="02010600030101010101" pitchFamily="2" charset="-122"/>
                <a:ea typeface="宋体" panose="02010600030101010101" pitchFamily="2" charset="-122"/>
              </a:rPr>
              <a:t>2022</a:t>
            </a:r>
            <a:r>
              <a:rPr lang="zh-CN" sz="2400" b="0">
                <a:ea typeface="宋体" panose="02010600030101010101" pitchFamily="2" charset="-122"/>
              </a:rPr>
              <a:t>年发生交易或事项如下：</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2020</a:t>
            </a:r>
            <a:r>
              <a:rPr lang="zh-CN" sz="2400" b="0">
                <a:ea typeface="宋体" panose="02010600030101010101" pitchFamily="2" charset="-122"/>
              </a:rPr>
              <a:t>年12月1日，甲公司与乙公司签订租赁合同，甲公司租入乙公司的一整层公寓。租赁期自2</a:t>
            </a:r>
            <a:r>
              <a:rPr lang="en-US" sz="2400" b="0">
                <a:latin typeface="宋体" panose="02010600030101010101" pitchFamily="2" charset="-122"/>
                <a:ea typeface="宋体" panose="02010600030101010101" pitchFamily="2" charset="-122"/>
              </a:rPr>
              <a:t>021</a:t>
            </a:r>
            <a:r>
              <a:rPr lang="zh-CN" sz="2400" b="0">
                <a:ea typeface="宋体" panose="02010600030101010101" pitchFamily="2" charset="-122"/>
              </a:rPr>
              <a:t>年1月1日至2</a:t>
            </a:r>
            <a:r>
              <a:rPr lang="en-US" sz="2400" b="0">
                <a:latin typeface="宋体" panose="02010600030101010101" pitchFamily="2" charset="-122"/>
                <a:ea typeface="宋体" panose="02010600030101010101" pitchFamily="2" charset="-122"/>
              </a:rPr>
              <a:t>025</a:t>
            </a:r>
            <a:r>
              <a:rPr lang="zh-CN" sz="2400" b="0">
                <a:ea typeface="宋体" panose="02010600030101010101" pitchFamily="2" charset="-122"/>
              </a:rPr>
              <a:t>年12月31日；租金为50万元/年，</a:t>
            </a:r>
            <a:r>
              <a:rPr lang="zh-CN" sz="2400" b="1">
                <a:ea typeface="宋体" panose="02010600030101010101" pitchFamily="2" charset="-122"/>
              </a:rPr>
              <a:t>每年年初支付</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2021</a:t>
            </a:r>
            <a:r>
              <a:rPr lang="zh-CN" sz="2400" b="0">
                <a:ea typeface="宋体" panose="02010600030101010101" pitchFamily="2" charset="-122"/>
              </a:rPr>
              <a:t>年1月1日，</a:t>
            </a:r>
            <a:r>
              <a:rPr lang="zh-CN" sz="2400" b="1">
                <a:ea typeface="宋体" panose="02010600030101010101" pitchFamily="2" charset="-122"/>
              </a:rPr>
              <a:t>甲公司向乙公司支付第一年的租金50万元</a:t>
            </a:r>
            <a:r>
              <a:rPr lang="zh-CN" sz="2400" b="0">
                <a:ea typeface="宋体" panose="02010600030101010101" pitchFamily="2" charset="-122"/>
              </a:rPr>
              <a:t>。甲公司向房地产中介</a:t>
            </a:r>
            <a:r>
              <a:rPr lang="zh-CN" sz="2400" b="1">
                <a:ea typeface="宋体" panose="02010600030101010101" pitchFamily="2" charset="-122"/>
              </a:rPr>
              <a:t>支付佣金2万元</a:t>
            </a:r>
            <a:r>
              <a:rPr lang="zh-CN" sz="2400" b="0">
                <a:ea typeface="宋体" panose="02010600030101010101" pitchFamily="2" charset="-122"/>
              </a:rPr>
              <a:t>。甲公司</a:t>
            </a:r>
            <a:r>
              <a:rPr lang="zh-CN" sz="2400" b="1">
                <a:ea typeface="宋体" panose="02010600030101010101" pitchFamily="2" charset="-122"/>
              </a:rPr>
              <a:t>增量借款利率为5％</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2022</a:t>
            </a:r>
            <a:r>
              <a:rPr lang="zh-CN" sz="2400" b="0">
                <a:ea typeface="宋体" panose="02010600030101010101" pitchFamily="2" charset="-122"/>
              </a:rPr>
              <a:t>年1月1日，由于公寓漏水等严重质量问题，甲公司未向乙公司支付第二年租金，并与乙公司协商后</a:t>
            </a:r>
            <a:r>
              <a:rPr lang="zh-CN" sz="2400" b="1">
                <a:ea typeface="宋体" panose="02010600030101010101" pitchFamily="2" charset="-122"/>
              </a:rPr>
              <a:t>解除了租赁合同</a:t>
            </a:r>
            <a:r>
              <a:rPr lang="zh-CN" sz="2400" b="0">
                <a:ea typeface="宋体" panose="02010600030101010101" pitchFamily="2" charset="-122"/>
              </a:rPr>
              <a:t>。双方不再互相补偿。</a:t>
            </a:r>
          </a:p>
          <a:p>
            <a:pPr indent="0" fontAlgn="auto">
              <a:lnSpc>
                <a:spcPct val="150000"/>
              </a:lnSpc>
            </a:pPr>
            <a:r>
              <a:rPr lang="zh-CN" sz="2400" b="0">
                <a:ea typeface="宋体" panose="02010600030101010101" pitchFamily="2" charset="-122"/>
              </a:rPr>
              <a:t>　　其他资料：（P/A，5％，</a:t>
            </a:r>
            <a:r>
              <a:rPr lang="en-US" sz="2400" b="1">
                <a:latin typeface="宋体" panose="02010600030101010101" pitchFamily="2" charset="-122"/>
                <a:ea typeface="宋体" panose="02010600030101010101" pitchFamily="2" charset="-122"/>
              </a:rPr>
              <a:t>5</a:t>
            </a:r>
            <a:r>
              <a:rPr lang="zh-CN" sz="2400" b="0">
                <a:ea typeface="宋体" panose="02010600030101010101" pitchFamily="2" charset="-122"/>
              </a:rPr>
              <a:t>）＝4.3295；（P/A，5％，</a:t>
            </a:r>
            <a:r>
              <a:rPr lang="en-US" sz="2400" b="1">
                <a:latin typeface="宋体" panose="02010600030101010101" pitchFamily="2" charset="-122"/>
                <a:ea typeface="宋体" panose="02010600030101010101" pitchFamily="2" charset="-122"/>
              </a:rPr>
              <a:t>4</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3.5460</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假定不考虑增值税等相关税费。</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536065" y="295275"/>
            <a:ext cx="10158095" cy="563118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）租赁负债的入账价值＝50×（P/A，5％，</a:t>
            </a:r>
            <a:r>
              <a:rPr lang="en-US" sz="2400" b="1">
                <a:latin typeface="宋体" panose="02010600030101010101" pitchFamily="2" charset="-122"/>
                <a:ea typeface="宋体" panose="02010600030101010101" pitchFamily="2" charset="-122"/>
              </a:rPr>
              <a:t>4</a:t>
            </a:r>
            <a:r>
              <a:rPr lang="zh-CN" sz="2400" b="0">
                <a:ea typeface="宋体" panose="02010600030101010101" pitchFamily="2" charset="-122"/>
              </a:rPr>
              <a:t>）＝50×3.5460＝177.3</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使用权资产的入账价值＝50×（P/A，5％，</a:t>
            </a:r>
            <a:r>
              <a:rPr lang="en-US" sz="2400" b="1">
                <a:latin typeface="宋体" panose="02010600030101010101" pitchFamily="2" charset="-122"/>
                <a:ea typeface="宋体" panose="02010600030101010101" pitchFamily="2" charset="-122"/>
              </a:rPr>
              <a:t>4</a:t>
            </a:r>
            <a:r>
              <a:rPr lang="zh-CN" sz="2400" b="0">
                <a:ea typeface="宋体" panose="02010600030101010101" pitchFamily="2" charset="-122"/>
              </a:rPr>
              <a:t>）＋</a:t>
            </a:r>
            <a:r>
              <a:rPr lang="en-US" sz="2400" b="1">
                <a:latin typeface="宋体" panose="02010600030101010101" pitchFamily="2" charset="-122"/>
                <a:ea typeface="宋体" panose="02010600030101010101" pitchFamily="2" charset="-122"/>
              </a:rPr>
              <a:t>50</a:t>
            </a:r>
            <a:r>
              <a:rPr lang="zh-CN" sz="2400" b="0">
                <a:ea typeface="宋体" panose="02010600030101010101" pitchFamily="2" charset="-122"/>
              </a:rPr>
              <a:t>＋</a:t>
            </a:r>
            <a:r>
              <a:rPr lang="en-US" sz="2400" b="1">
                <a:latin typeface="宋体" panose="02010600030101010101" pitchFamily="2" charset="-122"/>
                <a:ea typeface="宋体" panose="02010600030101010101" pitchFamily="2" charset="-122"/>
              </a:rPr>
              <a:t>2</a:t>
            </a:r>
            <a:r>
              <a:rPr lang="zh-CN" sz="2400" b="0">
                <a:ea typeface="宋体" panose="02010600030101010101" pitchFamily="2" charset="-122"/>
              </a:rPr>
              <a:t>＝50×3.5460＋50＋2＝229.3</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租赁期开始日</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a:t>
            </a:r>
            <a:r>
              <a:rPr lang="zh-CN" sz="2400" b="1">
                <a:ea typeface="宋体" panose="02010600030101010101" pitchFamily="2" charset="-122"/>
              </a:rPr>
              <a:t>使用权资产</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229.3</a:t>
            </a:r>
            <a:r>
              <a:rPr lang="zh-CN" sz="2400" b="0">
                <a:ea typeface="宋体" panose="02010600030101010101" pitchFamily="2" charset="-122"/>
              </a:rPr>
              <a:t>（现值）</a:t>
            </a:r>
          </a:p>
          <a:p>
            <a:pPr indent="0" fontAlgn="auto">
              <a:lnSpc>
                <a:spcPct val="150000"/>
              </a:lnSpc>
            </a:pPr>
            <a:r>
              <a:rPr lang="zh-CN" sz="2400" b="0">
                <a:ea typeface="宋体" panose="02010600030101010101" pitchFamily="2" charset="-122"/>
              </a:rPr>
              <a:t>　　　　租赁负债</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未确认融资费用</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 22.7</a:t>
            </a:r>
            <a:r>
              <a:rPr lang="zh-CN" sz="2400" b="0">
                <a:ea typeface="宋体" panose="02010600030101010101" pitchFamily="2" charset="-122"/>
              </a:rPr>
              <a:t>（200－177.3）</a:t>
            </a:r>
          </a:p>
          <a:p>
            <a:pPr indent="0" fontAlgn="auto">
              <a:lnSpc>
                <a:spcPct val="150000"/>
              </a:lnSpc>
            </a:pPr>
            <a:r>
              <a:rPr lang="zh-CN" sz="2400" b="0">
                <a:ea typeface="宋体" panose="02010600030101010101" pitchFamily="2" charset="-122"/>
              </a:rPr>
              <a:t>　　　　贷：</a:t>
            </a:r>
            <a:r>
              <a:rPr lang="zh-CN" sz="2400" b="1">
                <a:ea typeface="宋体" panose="02010600030101010101" pitchFamily="2" charset="-122"/>
              </a:rPr>
              <a:t>租赁负债</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租赁付款额</a:t>
            </a:r>
            <a:r>
              <a:rPr lang="zh-CN" sz="2400" b="0">
                <a:ea typeface="宋体" panose="02010600030101010101" pitchFamily="2" charset="-122"/>
              </a:rPr>
              <a:t>　　　　　　200（50×4）</a:t>
            </a:r>
          </a:p>
          <a:p>
            <a:pPr indent="0" fontAlgn="auto">
              <a:lnSpc>
                <a:spcPct val="150000"/>
              </a:lnSpc>
            </a:pPr>
            <a:r>
              <a:rPr lang="zh-CN" sz="2400" b="0">
                <a:ea typeface="宋体" panose="02010600030101010101" pitchFamily="2" charset="-122"/>
              </a:rPr>
              <a:t>　　　　　　银行存款　　　　　　　　　　　　</a:t>
            </a:r>
            <a:r>
              <a:rPr lang="en-US" sz="2400" b="0">
                <a:latin typeface="宋体" panose="02010600030101010101" pitchFamily="2" charset="-122"/>
                <a:ea typeface="宋体" panose="02010600030101010101" pitchFamily="2" charset="-122"/>
              </a:rPr>
              <a:t>52</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50</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516505" y="1214755"/>
            <a:ext cx="8557895" cy="3969385"/>
          </a:xfrm>
          <a:prstGeom prst="rect">
            <a:avLst/>
          </a:prstGeom>
          <a:noFill/>
          <a:ln w="9525">
            <a:noFill/>
          </a:ln>
        </p:spPr>
        <p:txBody>
          <a:bodyPr wrap="square">
            <a:spAutoFit/>
          </a:bodyPr>
          <a:lstStyle/>
          <a:p>
            <a:pPr indent="0" fontAlgn="auto">
              <a:lnSpc>
                <a:spcPct val="150000"/>
              </a:lnSpc>
            </a:pPr>
            <a:r>
              <a:rPr lang="en-US" sz="2400" b="1">
                <a:latin typeface="宋体" panose="02010600030101010101" pitchFamily="2" charset="-122"/>
                <a:ea typeface="宋体" panose="02010600030101010101" pitchFamily="2" charset="-122"/>
              </a:rPr>
              <a:t>2021</a:t>
            </a:r>
            <a:r>
              <a:rPr lang="zh-CN" sz="2400" b="1">
                <a:ea typeface="宋体" panose="02010600030101010101" pitchFamily="2" charset="-122"/>
              </a:rPr>
              <a:t>年末</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未确认融资费用的摊销额＝（</a:t>
            </a:r>
            <a:r>
              <a:rPr lang="zh-CN" sz="2400" b="1">
                <a:ea typeface="宋体" panose="02010600030101010101" pitchFamily="2" charset="-122"/>
              </a:rPr>
              <a:t>年初</a:t>
            </a:r>
            <a:r>
              <a:rPr lang="zh-CN" sz="2400" b="0">
                <a:ea typeface="宋体" panose="02010600030101010101" pitchFamily="2" charset="-122"/>
              </a:rPr>
              <a:t>租赁付款额</a:t>
            </a: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00－</a:t>
            </a:r>
            <a:r>
              <a:rPr lang="zh-CN" sz="2400" b="1">
                <a:ea typeface="宋体" panose="02010600030101010101" pitchFamily="2" charset="-122"/>
              </a:rPr>
              <a:t>年初</a:t>
            </a:r>
            <a:r>
              <a:rPr lang="zh-CN" sz="2400" b="0">
                <a:ea typeface="宋体" panose="02010600030101010101" pitchFamily="2" charset="-122"/>
              </a:rPr>
              <a:t>未确认融资费用</a:t>
            </a:r>
            <a:r>
              <a:rPr lang="en-US" sz="2400" b="0">
                <a:latin typeface="宋体" panose="02010600030101010101" pitchFamily="2" charset="-122"/>
                <a:ea typeface="宋体" panose="02010600030101010101" pitchFamily="2" charset="-122"/>
              </a:rPr>
              <a:t>22.7</a:t>
            </a:r>
            <a:r>
              <a:rPr lang="zh-CN" sz="2400" b="0">
                <a:ea typeface="宋体" panose="02010600030101010101" pitchFamily="2" charset="-122"/>
              </a:rPr>
              <a:t>）×5％＝8.87</a:t>
            </a:r>
          </a:p>
          <a:p>
            <a:pPr indent="0" fontAlgn="auto">
              <a:lnSpc>
                <a:spcPct val="150000"/>
              </a:lnSpc>
            </a:pPr>
            <a:r>
              <a:rPr lang="zh-CN" sz="2400" b="0">
                <a:ea typeface="宋体" panose="02010600030101010101" pitchFamily="2" charset="-122"/>
              </a:rPr>
              <a:t>　　借：财务费用　　　　　　　　　　</a:t>
            </a:r>
            <a:r>
              <a:rPr lang="en-US" sz="2400" b="0">
                <a:latin typeface="宋体" panose="02010600030101010101" pitchFamily="2" charset="-122"/>
                <a:ea typeface="宋体" panose="02010600030101010101" pitchFamily="2" charset="-122"/>
              </a:rPr>
              <a:t>8.87</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a:t>
            </a:r>
            <a:r>
              <a:rPr lang="zh-CN" sz="2400" b="1">
                <a:ea typeface="宋体" panose="02010600030101010101" pitchFamily="2" charset="-122"/>
              </a:rPr>
              <a:t>租赁负债</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未确认融资费用</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8.87</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借：管理费用</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45.86（229.3÷5）</a:t>
            </a:r>
          </a:p>
          <a:p>
            <a:pPr indent="0" fontAlgn="auto">
              <a:lnSpc>
                <a:spcPct val="150000"/>
              </a:lnSpc>
            </a:pPr>
            <a:r>
              <a:rPr lang="zh-CN" sz="2400" b="0">
                <a:ea typeface="宋体" panose="02010600030101010101" pitchFamily="2" charset="-122"/>
              </a:rPr>
              <a:t>　　　　贷：使用权资产</a:t>
            </a:r>
            <a:r>
              <a:rPr lang="zh-CN" sz="2400" b="1">
                <a:ea typeface="宋体" panose="02010600030101010101" pitchFamily="2" charset="-122"/>
              </a:rPr>
              <a:t>累计折旧</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45.86</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704975" y="717550"/>
            <a:ext cx="9904095" cy="452310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（2）使用权资产</a:t>
            </a:r>
            <a:r>
              <a:rPr lang="zh-CN" sz="2400" b="1">
                <a:ea typeface="宋体" panose="02010600030101010101" pitchFamily="2" charset="-122"/>
              </a:rPr>
              <a:t>账面价值</a:t>
            </a:r>
            <a:r>
              <a:rPr lang="zh-CN" sz="2400" b="0">
                <a:ea typeface="宋体" panose="02010600030101010101" pitchFamily="2" charset="-122"/>
              </a:rPr>
              <a:t>＝229.3－45.86＝183.44</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租赁负债的</a:t>
            </a:r>
            <a:r>
              <a:rPr lang="zh-CN" sz="2400" b="1">
                <a:ea typeface="宋体" panose="02010600030101010101" pitchFamily="2" charset="-122"/>
              </a:rPr>
              <a:t>账面价值</a:t>
            </a:r>
            <a:r>
              <a:rPr lang="zh-CN" sz="2400" b="0">
                <a:ea typeface="宋体" panose="02010600030101010101" pitchFamily="2" charset="-122"/>
              </a:rPr>
              <a:t>＝（200－22.7）＋8.87＝186.17</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停止租赁对损益的影响＝186.17－183.44＝2.73</a:t>
            </a:r>
          </a:p>
          <a:p>
            <a:pPr indent="0" fontAlgn="auto">
              <a:lnSpc>
                <a:spcPct val="150000"/>
              </a:lnSpc>
            </a:pPr>
            <a:r>
              <a:rPr lang="zh-CN" sz="2400" b="0">
                <a:ea typeface="宋体" panose="02010600030101010101" pitchFamily="2" charset="-122"/>
              </a:rPr>
              <a:t>　　借：租赁负债</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租赁付款额</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200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使用权资产</a:t>
            </a:r>
            <a:r>
              <a:rPr lang="zh-CN" sz="2400" b="1">
                <a:ea typeface="宋体" panose="02010600030101010101" pitchFamily="2" charset="-122"/>
              </a:rPr>
              <a:t>累计折旧</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45.86</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贷：租赁负债</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未确认融资费用</a:t>
            </a:r>
            <a:r>
              <a:rPr lang="zh-CN" sz="2400" b="0">
                <a:ea typeface="宋体" panose="02010600030101010101" pitchFamily="2" charset="-122"/>
              </a:rPr>
              <a:t>　　　　　　13.83（22.7－8.87）</a:t>
            </a:r>
          </a:p>
          <a:p>
            <a:pPr indent="0" fontAlgn="auto">
              <a:lnSpc>
                <a:spcPct val="150000"/>
              </a:lnSpc>
            </a:pPr>
            <a:r>
              <a:rPr lang="zh-CN" sz="2400" b="0">
                <a:ea typeface="宋体" panose="02010600030101010101" pitchFamily="2" charset="-122"/>
              </a:rPr>
              <a:t>　　　　　　使用权资产　　　　　　　　　　　　　</a:t>
            </a:r>
            <a:r>
              <a:rPr lang="en-US" sz="2400" b="0">
                <a:latin typeface="宋体" panose="02010600030101010101" pitchFamily="2" charset="-122"/>
                <a:ea typeface="宋体" panose="02010600030101010101" pitchFamily="2" charset="-122"/>
              </a:rPr>
              <a:t>229.3</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资产处置损益</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 2.73</a:t>
            </a:r>
            <a:r>
              <a:rPr lang="zh-CN" sz="2400" b="0">
                <a:ea typeface="宋体" panose="02010600030101010101" pitchFamily="2" charset="-122"/>
              </a:rPr>
              <a:t>（差额倒挤）</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902585" y="968375"/>
            <a:ext cx="8451215" cy="341503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（五）短期租赁和低价值资产租赁</a:t>
            </a:r>
            <a:r>
              <a:rPr lang="zh-CN" sz="2400" b="0">
                <a:ea typeface="宋体" panose="02010600030101010101" pitchFamily="2" charset="-122"/>
              </a:rPr>
              <a:t>（</a:t>
            </a:r>
            <a:r>
              <a:rPr lang="zh-CN" sz="2400" b="1">
                <a:ea typeface="宋体" panose="02010600030101010101" pitchFamily="2" charset="-122"/>
              </a:rPr>
              <a:t>简化会计处理</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对于短期租赁和低价值资产租赁，承租人可以选择不确认使用权资产和租赁负债</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租赁付款额在租赁期内各个期间按照</a:t>
            </a:r>
            <a:r>
              <a:rPr lang="zh-CN" sz="2400" b="1">
                <a:ea typeface="宋体" panose="02010600030101010101" pitchFamily="2" charset="-122"/>
              </a:rPr>
              <a:t>直线法</a:t>
            </a:r>
            <a:r>
              <a:rPr lang="zh-CN" sz="2400" b="0">
                <a:ea typeface="宋体" panose="02010600030101010101" pitchFamily="2" charset="-122"/>
              </a:rPr>
              <a:t>或其他系统合理的方法计入相关资产成本或当期损益。其他系统合理的方法能够更好地反映承租人的受益模式的，承租人应当采用该方法。</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890270"/>
            <a:ext cx="9728200" cy="5077460"/>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、短期租赁</a:t>
            </a:r>
          </a:p>
          <a:p>
            <a:pPr indent="0" fontAlgn="auto">
              <a:lnSpc>
                <a:spcPct val="150000"/>
              </a:lnSpc>
            </a:pPr>
            <a:r>
              <a:rPr lang="zh-CN" sz="2400" b="0">
                <a:ea typeface="宋体" panose="02010600030101010101" pitchFamily="2" charset="-122"/>
              </a:rPr>
              <a:t>　　短期租赁，是指</a:t>
            </a:r>
            <a:r>
              <a:rPr lang="zh-CN" sz="2400" b="1">
                <a:ea typeface="宋体" panose="02010600030101010101" pitchFamily="2" charset="-122"/>
              </a:rPr>
              <a:t>在租赁期开始日</a:t>
            </a:r>
            <a:r>
              <a:rPr lang="zh-CN" sz="2400" b="0">
                <a:ea typeface="宋体" panose="02010600030101010101" pitchFamily="2" charset="-122"/>
              </a:rPr>
              <a:t>，</a:t>
            </a:r>
            <a:r>
              <a:rPr lang="zh-CN" sz="2400" b="1">
                <a:ea typeface="宋体" panose="02010600030101010101" pitchFamily="2" charset="-122"/>
              </a:rPr>
              <a:t>租赁期不超过12个月</a:t>
            </a:r>
            <a:r>
              <a:rPr lang="zh-CN" sz="2400" b="0">
                <a:ea typeface="宋体" panose="02010600030101010101" pitchFamily="2" charset="-122"/>
              </a:rPr>
              <a:t>的租赁。</a:t>
            </a:r>
            <a:r>
              <a:rPr lang="zh-CN" sz="2400" b="1">
                <a:ea typeface="宋体" panose="02010600030101010101" pitchFamily="2" charset="-122"/>
              </a:rPr>
              <a:t>包含购买选择权的租赁不属于短期租赁</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【例】承租人与出租人签订了一份租赁合同，</a:t>
            </a:r>
            <a:r>
              <a:rPr lang="zh-CN" sz="2400" b="1">
                <a:ea typeface="宋体" panose="02010600030101010101" pitchFamily="2" charset="-122"/>
              </a:rPr>
              <a:t>约定不可撤销期间为10个月</a:t>
            </a:r>
            <a:r>
              <a:rPr lang="zh-CN" sz="2400" b="0">
                <a:ea typeface="宋体" panose="02010600030101010101" pitchFamily="2" charset="-122"/>
              </a:rPr>
              <a:t>，且</a:t>
            </a:r>
            <a:r>
              <a:rPr lang="zh-CN" sz="2400" b="1">
                <a:ea typeface="宋体" panose="02010600030101010101" pitchFamily="2" charset="-122"/>
              </a:rPr>
              <a:t>承租人拥有3个月的续租选择权</a:t>
            </a:r>
            <a:r>
              <a:rPr lang="zh-CN" sz="2400" b="0">
                <a:ea typeface="宋体" panose="02010600030101010101" pitchFamily="2" charset="-122"/>
              </a:rPr>
              <a:t>。在租赁期开始日，承租人判断可以合理确定将行使续租选择权，因为续租期的月租赁付款额明显低于市场价格。</a:t>
            </a:r>
            <a:endParaRPr lang="zh-CN" sz="2400" b="1">
              <a:ea typeface="宋体" panose="02010600030101010101" pitchFamily="2" charset="-122"/>
            </a:endParaRPr>
          </a:p>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：承租人确定租赁期为13个月，超过12个月，</a:t>
            </a:r>
            <a:r>
              <a:rPr lang="zh-CN" sz="2400" b="1">
                <a:ea typeface="宋体" panose="02010600030101010101" pitchFamily="2" charset="-122"/>
              </a:rPr>
              <a:t>不属于短期租赁，承租人不能选择简化会计处理</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265045" y="1443355"/>
            <a:ext cx="9399905" cy="3969385"/>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、低价值资产租赁</a:t>
            </a:r>
          </a:p>
          <a:p>
            <a:pPr indent="0" fontAlgn="auto">
              <a:lnSpc>
                <a:spcPct val="150000"/>
              </a:lnSpc>
            </a:pPr>
            <a:r>
              <a:rPr lang="en-US" altLang="zh-CN" sz="2400" b="0">
                <a:ea typeface="宋体" panose="02010600030101010101" pitchFamily="2" charset="-122"/>
              </a:rPr>
              <a:t>       </a:t>
            </a:r>
            <a:r>
              <a:rPr lang="zh-CN" sz="2400" b="0">
                <a:ea typeface="宋体" panose="02010600030101010101" pitchFamily="2" charset="-122"/>
              </a:rPr>
              <a:t>低价值资产租赁，是指</a:t>
            </a:r>
            <a:r>
              <a:rPr lang="zh-CN" sz="2400" b="1">
                <a:ea typeface="宋体" panose="02010600030101010101" pitchFamily="2" charset="-122"/>
              </a:rPr>
              <a:t>单项租赁资产为全新资产时价值较低</a:t>
            </a:r>
            <a:r>
              <a:rPr lang="zh-CN" sz="2400" b="0">
                <a:ea typeface="宋体" panose="02010600030101010101" pitchFamily="2" charset="-122"/>
              </a:rPr>
              <a:t>的租赁。</a:t>
            </a:r>
            <a:endParaRPr lang="zh-CN" sz="2400" b="1">
              <a:ea typeface="宋体" panose="02010600030101010101" pitchFamily="2" charset="-122"/>
            </a:endParaRPr>
          </a:p>
          <a:p>
            <a:pPr indent="0" fontAlgn="auto">
              <a:lnSpc>
                <a:spcPct val="150000"/>
              </a:lnSpc>
            </a:pPr>
            <a:r>
              <a:rPr lang="en-US" altLang="zh-CN" sz="2400" b="1">
                <a:ea typeface="宋体" panose="02010600030101010101" pitchFamily="2" charset="-122"/>
              </a:rPr>
              <a:t>        </a:t>
            </a:r>
            <a:r>
              <a:rPr lang="zh-CN" sz="2400" b="1">
                <a:ea typeface="宋体" panose="02010600030101010101" pitchFamily="2" charset="-122"/>
              </a:rPr>
              <a:t>通常情况下，符合低价值资产租赁的资产全新状态下的绝对价值应低于人民币40 000元</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承租人在判断是否是低价值资产租赁时，应基于租赁资产的全新状态下的价值进行评估，不应考虑资产已被使用的年限。</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685290" y="583565"/>
            <a:ext cx="10205720"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承租人与出租人签订了一份租赁合同，约定的租赁资产包括：（1）IT设备，包括供员工个人使用的笔记本电脑、台式电脑、平板电脑、桌面打印机和手机等；（2）办公家具，如桌椅和办公隔断等；（3）饮水机；（4）服务器，其中</a:t>
            </a:r>
            <a:r>
              <a:rPr lang="zh-CN" sz="2400" b="1">
                <a:ea typeface="宋体" panose="02010600030101010101" pitchFamily="2" charset="-122"/>
              </a:rPr>
              <a:t>包括增加服务器容量的单独组件，这些组件根据承租人需要陆续添加到大型服务器以增加服务器存储容量</a:t>
            </a:r>
            <a:r>
              <a:rPr lang="zh-CN" sz="2400" b="0">
                <a:ea typeface="宋体" panose="02010600030101010101" pitchFamily="2" charset="-122"/>
              </a:rPr>
              <a:t>。通常，办公笔记本电脑全新时的单独价格</a:t>
            </a:r>
            <a:r>
              <a:rPr lang="zh-CN" sz="2400" b="1">
                <a:ea typeface="宋体" panose="02010600030101010101" pitchFamily="2" charset="-122"/>
              </a:rPr>
              <a:t>不超过人民币10 000元</a:t>
            </a:r>
            <a:r>
              <a:rPr lang="zh-CN" sz="2400" b="0">
                <a:ea typeface="宋体" panose="02010600030101010101" pitchFamily="2" charset="-122"/>
              </a:rPr>
              <a:t>，台式电脑、平板电脑、桌面打印机和手机全新时的单独价格</a:t>
            </a:r>
            <a:r>
              <a:rPr lang="zh-CN" sz="2400" b="1">
                <a:ea typeface="宋体" panose="02010600030101010101" pitchFamily="2" charset="-122"/>
              </a:rPr>
              <a:t>不超过人民币5 000元</a:t>
            </a:r>
            <a:r>
              <a:rPr lang="zh-CN" sz="2400" b="0">
                <a:ea typeface="宋体" panose="02010600030101010101" pitchFamily="2" charset="-122"/>
              </a:rPr>
              <a:t>，普通办公家具的单独价格</a:t>
            </a:r>
            <a:r>
              <a:rPr lang="zh-CN" sz="2400" b="1">
                <a:ea typeface="宋体" panose="02010600030101010101" pitchFamily="2" charset="-122"/>
              </a:rPr>
              <a:t>不超过人民币10 000元</a:t>
            </a:r>
            <a:r>
              <a:rPr lang="zh-CN" sz="2400" b="0">
                <a:ea typeface="宋体" panose="02010600030101010101" pitchFamily="2" charset="-122"/>
              </a:rPr>
              <a:t>，饮水机的单独价格</a:t>
            </a:r>
            <a:r>
              <a:rPr lang="zh-CN" sz="2400" b="1">
                <a:ea typeface="宋体" panose="02010600030101010101" pitchFamily="2" charset="-122"/>
              </a:rPr>
              <a:t>不超过人民币1 000元</a:t>
            </a:r>
            <a:r>
              <a:rPr lang="zh-CN" sz="2400" b="0">
                <a:ea typeface="宋体" panose="02010600030101010101" pitchFamily="2" charset="-122"/>
              </a:rPr>
              <a:t>，服务器单个组件的单独价格</a:t>
            </a:r>
            <a:r>
              <a:rPr lang="zh-CN" sz="2400" b="1">
                <a:ea typeface="宋体" panose="02010600030101010101" pitchFamily="2" charset="-122"/>
              </a:rPr>
              <a:t>不超过人民币10 000元</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9790430" y="3761105"/>
            <a:ext cx="2323465" cy="3096895"/>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33375" y="352425"/>
            <a:ext cx="11524615" cy="452310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【例】下列关于合同中是否存在</a:t>
            </a:r>
            <a:r>
              <a:rPr lang="zh-CN" sz="2400" b="1">
                <a:ea typeface="宋体" panose="02010600030101010101" pitchFamily="2" charset="-122"/>
              </a:rPr>
              <a:t>已识别资产</a:t>
            </a:r>
            <a:r>
              <a:rPr lang="zh-CN" sz="2400" b="0">
                <a:ea typeface="宋体" panose="02010600030101010101" pitchFamily="2" charset="-122"/>
              </a:rPr>
              <a:t>的表述，正确的有（　）。</a:t>
            </a:r>
          </a:p>
          <a:p>
            <a:pPr indent="0" fontAlgn="auto">
              <a:lnSpc>
                <a:spcPct val="150000"/>
              </a:lnSpc>
            </a:pPr>
            <a:r>
              <a:rPr lang="zh-CN" sz="2400" b="0">
                <a:ea typeface="宋体" panose="02010600030101010101" pitchFamily="2" charset="-122"/>
              </a:rPr>
              <a:t>　　A.甲公司（客户）与乙公司（供应方）签订了使用乙公司一节火车车厢的6年期合同，该车厢专为用于运输甲公司生产过程中使用的特殊材料而设计，未经重大改造不适合其他客户使用。</a:t>
            </a:r>
            <a:r>
              <a:rPr lang="zh-CN" sz="2400" b="1">
                <a:ea typeface="宋体" panose="02010600030101010101" pitchFamily="2" charset="-122"/>
              </a:rPr>
              <a:t>合同中没有明确指定轨道车辆</a:t>
            </a:r>
            <a:r>
              <a:rPr lang="zh-CN" sz="2400" b="0">
                <a:ea typeface="宋体" panose="02010600030101010101" pitchFamily="2" charset="-122"/>
              </a:rPr>
              <a:t>（例如，通过序列号），但是，</a:t>
            </a:r>
            <a:r>
              <a:rPr lang="zh-CN" sz="2400" b="1">
                <a:ea typeface="宋体" panose="02010600030101010101" pitchFamily="2" charset="-122"/>
              </a:rPr>
              <a:t>乙公司仅拥有一节适合客户甲使用的火车车厢</a:t>
            </a:r>
            <a:r>
              <a:rPr lang="zh-CN" sz="2400" b="0">
                <a:ea typeface="宋体" panose="02010600030101010101" pitchFamily="2" charset="-122"/>
              </a:rPr>
              <a:t>，如果车厢不能正常工作，合同要求乙公司修理或更换车厢，因此，</a:t>
            </a:r>
            <a:r>
              <a:rPr lang="zh-CN" sz="2400" b="1">
                <a:ea typeface="宋体" panose="02010600030101010101" pitchFamily="2" charset="-122"/>
              </a:rPr>
              <a:t>火车车厢是一项已识别资产</a:t>
            </a:r>
            <a:r>
              <a:rPr lang="zh-CN" sz="2400" b="0">
                <a:ea typeface="宋体" panose="02010600030101010101" pitchFamily="2" charset="-122"/>
              </a:rPr>
              <a:t>（</a:t>
            </a:r>
            <a:r>
              <a:rPr lang="zh-CN" sz="2400" b="1">
                <a:ea typeface="宋体" panose="02010600030101010101" pitchFamily="2" charset="-122"/>
              </a:rPr>
              <a:t>暗指、物理上可区分、没有实质性替换权</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952625" y="605790"/>
            <a:ext cx="10024745" cy="5077460"/>
          </a:xfrm>
          <a:prstGeom prst="rect">
            <a:avLst/>
          </a:prstGeom>
          <a:noFill/>
          <a:ln w="9525">
            <a:noFill/>
          </a:ln>
        </p:spPr>
        <p:txBody>
          <a:bodyPr wrap="square">
            <a:spAutoFit/>
          </a:bodyPr>
          <a:lstStyle/>
          <a:p>
            <a:pPr indent="0" fontAlgn="auto">
              <a:lnSpc>
                <a:spcPct val="150000"/>
              </a:lnSpc>
            </a:pPr>
            <a:r>
              <a:rPr lang="en-US" altLang="zh-CN" sz="2400" b="1">
                <a:ea typeface="宋体" panose="02010600030101010101" pitchFamily="2" charset="-122"/>
              </a:rPr>
              <a:t>         </a:t>
            </a:r>
            <a:r>
              <a:rPr lang="zh-CN" sz="2400" b="1">
                <a:ea typeface="宋体" panose="02010600030101010101" pitchFamily="2" charset="-122"/>
              </a:rPr>
              <a:t>分析</a:t>
            </a:r>
            <a:r>
              <a:rPr lang="zh-CN" sz="2400" b="0">
                <a:ea typeface="宋体" panose="02010600030101010101" pitchFamily="2" charset="-122"/>
              </a:rPr>
              <a:t>：（1）、（2）和（3）：即各种IT设备、办公家具、饮水机</a:t>
            </a:r>
            <a:r>
              <a:rPr lang="zh-CN" sz="2400" b="1">
                <a:ea typeface="宋体" panose="02010600030101010101" pitchFamily="2" charset="-122"/>
              </a:rPr>
              <a:t>都能够单独使承租人获益</a:t>
            </a:r>
            <a:r>
              <a:rPr lang="zh-CN" sz="2400" b="0">
                <a:ea typeface="宋体" panose="02010600030101010101" pitchFamily="2" charset="-122"/>
              </a:rPr>
              <a:t>，且</a:t>
            </a:r>
            <a:r>
              <a:rPr lang="zh-CN" sz="2400" b="1">
                <a:ea typeface="宋体" panose="02010600030101010101" pitchFamily="2" charset="-122"/>
              </a:rPr>
              <a:t>与其他租赁资产没有高度依赖或高度关联关系</a:t>
            </a:r>
            <a:r>
              <a:rPr lang="zh-CN" sz="2400" b="0">
                <a:ea typeface="宋体" panose="02010600030101010101" pitchFamily="2" charset="-122"/>
              </a:rPr>
              <a:t>。</a:t>
            </a:r>
            <a:r>
              <a:rPr lang="zh-CN" sz="2400" b="1">
                <a:ea typeface="宋体" panose="02010600030101010101" pitchFamily="2" charset="-122"/>
              </a:rPr>
              <a:t>通常情况下，符合低价值资产租赁的资产全新状态下的绝对价值应低于人民币40 000元</a:t>
            </a:r>
            <a:r>
              <a:rPr lang="zh-CN" sz="2400" b="0">
                <a:ea typeface="宋体" panose="02010600030101010101" pitchFamily="2" charset="-122"/>
              </a:rPr>
              <a:t>。因此，承租人将IT设备、办公家具、饮水机</a:t>
            </a:r>
            <a:r>
              <a:rPr lang="zh-CN" sz="2400" b="1">
                <a:ea typeface="宋体" panose="02010600030101010101" pitchFamily="2" charset="-122"/>
              </a:rPr>
              <a:t>作为低价值租赁资产</a:t>
            </a:r>
            <a:r>
              <a:rPr lang="zh-CN" sz="2400" b="0">
                <a:ea typeface="宋体" panose="02010600030101010101" pitchFamily="2" charset="-122"/>
              </a:rPr>
              <a:t>，选择按照简化方法进行会计处理。</a:t>
            </a:r>
          </a:p>
          <a:p>
            <a:pPr indent="0" fontAlgn="auto">
              <a:lnSpc>
                <a:spcPct val="150000"/>
              </a:lnSpc>
            </a:pPr>
            <a:r>
              <a:rPr lang="zh-CN" sz="2400" b="0">
                <a:ea typeface="宋体" panose="02010600030101010101" pitchFamily="2" charset="-122"/>
              </a:rPr>
              <a:t>　　（4）：即服务器中的组件，尽管单个组件的单独价格较低，但由于每个组件都</a:t>
            </a:r>
            <a:r>
              <a:rPr lang="zh-CN" sz="2400" b="1">
                <a:ea typeface="宋体" panose="02010600030101010101" pitchFamily="2" charset="-122"/>
              </a:rPr>
              <a:t>与服务器中的其他部分高度相关</a:t>
            </a:r>
            <a:r>
              <a:rPr lang="zh-CN" sz="2400" b="0">
                <a:ea typeface="宋体" panose="02010600030101010101" pitchFamily="2" charset="-122"/>
              </a:rPr>
              <a:t>，承租人若不租赁服务器就不会租赁这些组件，</a:t>
            </a:r>
            <a:r>
              <a:rPr lang="zh-CN" sz="2400" b="1">
                <a:ea typeface="宋体" panose="02010600030101010101" pitchFamily="2" charset="-122"/>
              </a:rPr>
              <a:t>不构成单独的租赁部分</a:t>
            </a:r>
            <a:r>
              <a:rPr lang="zh-CN" sz="2400" b="0">
                <a:ea typeface="宋体" panose="02010600030101010101" pitchFamily="2" charset="-122"/>
              </a:rPr>
              <a:t>，因此，</a:t>
            </a:r>
            <a:r>
              <a:rPr lang="zh-CN" sz="2400" b="1">
                <a:ea typeface="宋体" panose="02010600030101010101" pitchFamily="2" charset="-122"/>
              </a:rPr>
              <a:t>不能作为低价值租赁资产</a:t>
            </a:r>
            <a:r>
              <a:rPr lang="zh-CN" sz="2400" b="0">
                <a:ea typeface="宋体" panose="02010600030101010101" pitchFamily="2" charset="-122"/>
              </a:rPr>
              <a:t>进行会计处理。</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5861685"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215" y="430530"/>
            <a:ext cx="4961890" cy="645160"/>
          </a:xfrm>
          <a:prstGeom prst="rect">
            <a:avLst/>
          </a:prstGeom>
          <a:noFill/>
        </p:spPr>
        <p:txBody>
          <a:bodyPr wrap="square" rtlCol="0">
            <a:spAutoFit/>
          </a:bodyPr>
          <a:lstStyle/>
          <a:p>
            <a:r>
              <a:rPr lang="zh-CN" altLang="en-US" sz="3600">
                <a:solidFill>
                  <a:srgbClr val="49600B"/>
                </a:solidFill>
                <a:sym typeface="+mn-ea"/>
              </a:rPr>
              <a:t>五、出租人的会计处理</a:t>
            </a:r>
          </a:p>
        </p:txBody>
      </p:sp>
      <p:sp>
        <p:nvSpPr>
          <p:cNvPr id="100" name="文本框 99"/>
          <p:cNvSpPr txBox="1"/>
          <p:nvPr/>
        </p:nvSpPr>
        <p:spPr>
          <a:xfrm>
            <a:off x="267335" y="1226820"/>
            <a:ext cx="11657965" cy="5631180"/>
          </a:xfrm>
          <a:prstGeom prst="rect">
            <a:avLst/>
          </a:prstGeom>
          <a:noFill/>
          <a:ln w="9525">
            <a:noFill/>
          </a:ln>
        </p:spPr>
        <p:txBody>
          <a:bodyPr wrap="square">
            <a:spAutoFit/>
          </a:bodyPr>
          <a:lstStyle/>
          <a:p>
            <a:pPr indent="0" fontAlgn="auto">
              <a:lnSpc>
                <a:spcPct val="150000"/>
              </a:lnSpc>
            </a:pPr>
            <a:r>
              <a:rPr lang="zh-CN" sz="2000" b="1">
                <a:ea typeface="宋体" panose="02010600030101010101" pitchFamily="2" charset="-122"/>
              </a:rPr>
              <a:t>（一）出租人的租赁分类</a:t>
            </a:r>
            <a:endParaRPr lang="zh-CN" sz="2000" b="0">
              <a:ea typeface="宋体" panose="02010600030101010101" pitchFamily="2" charset="-122"/>
            </a:endParaRPr>
          </a:p>
          <a:p>
            <a:pPr indent="0" fontAlgn="auto">
              <a:lnSpc>
                <a:spcPct val="150000"/>
              </a:lnSpc>
            </a:pPr>
            <a:r>
              <a:rPr lang="zh-CN" sz="2000" b="0">
                <a:ea typeface="宋体" panose="02010600030101010101" pitchFamily="2" charset="-122"/>
              </a:rPr>
              <a:t>　　</a:t>
            </a:r>
            <a:r>
              <a:rPr lang="en-US" sz="2000" b="0">
                <a:latin typeface="宋体" panose="02010600030101010101" pitchFamily="2" charset="-122"/>
                <a:ea typeface="宋体" panose="02010600030101010101" pitchFamily="2" charset="-122"/>
              </a:rPr>
              <a:t>1</a:t>
            </a:r>
            <a:r>
              <a:rPr lang="zh-CN" sz="2000" b="0">
                <a:ea typeface="宋体" panose="02010600030101010101" pitchFamily="2" charset="-122"/>
              </a:rPr>
              <a:t>、融资租赁和经营租赁</a:t>
            </a:r>
          </a:p>
          <a:p>
            <a:pPr indent="0" fontAlgn="auto">
              <a:lnSpc>
                <a:spcPct val="150000"/>
              </a:lnSpc>
            </a:pPr>
            <a:r>
              <a:rPr lang="zh-CN" sz="2000" b="0">
                <a:ea typeface="宋体" panose="02010600030101010101" pitchFamily="2" charset="-122"/>
              </a:rPr>
              <a:t>　　出租人应当在租赁开始日将租赁分为</a:t>
            </a:r>
            <a:r>
              <a:rPr lang="zh-CN" sz="2000" b="1">
                <a:ea typeface="宋体" panose="02010600030101010101" pitchFamily="2" charset="-122"/>
              </a:rPr>
              <a:t>融资租赁</a:t>
            </a:r>
            <a:r>
              <a:rPr lang="zh-CN" sz="2000" b="0">
                <a:ea typeface="宋体" panose="02010600030101010101" pitchFamily="2" charset="-122"/>
              </a:rPr>
              <a:t>和</a:t>
            </a:r>
            <a:r>
              <a:rPr lang="zh-CN" sz="2000" b="1">
                <a:ea typeface="宋体" panose="02010600030101010101" pitchFamily="2" charset="-122"/>
              </a:rPr>
              <a:t>经营租赁</a:t>
            </a:r>
            <a:r>
              <a:rPr lang="zh-CN" sz="2000" b="0">
                <a:ea typeface="宋体" panose="02010600030101010101" pitchFamily="2" charset="-122"/>
              </a:rPr>
              <a:t>。</a:t>
            </a:r>
          </a:p>
          <a:p>
            <a:pPr indent="0" fontAlgn="auto">
              <a:lnSpc>
                <a:spcPct val="150000"/>
              </a:lnSpc>
            </a:pPr>
            <a:r>
              <a:rPr lang="zh-CN" sz="2000" b="0">
                <a:ea typeface="宋体" panose="02010600030101010101" pitchFamily="2" charset="-122"/>
              </a:rPr>
              <a:t>　　（1）融资租赁</a:t>
            </a:r>
          </a:p>
          <a:p>
            <a:pPr indent="0" fontAlgn="auto">
              <a:lnSpc>
                <a:spcPct val="150000"/>
              </a:lnSpc>
            </a:pPr>
            <a:r>
              <a:rPr lang="zh-CN" sz="2000" b="0">
                <a:ea typeface="宋体" panose="02010600030101010101" pitchFamily="2" charset="-122"/>
              </a:rPr>
              <a:t>　　一项租赁</a:t>
            </a:r>
            <a:r>
              <a:rPr lang="zh-CN" sz="2000" b="1">
                <a:ea typeface="宋体" panose="02010600030101010101" pitchFamily="2" charset="-122"/>
              </a:rPr>
              <a:t>实质上转移了与租赁资产所有权有关的几乎全部风险和报酬</a:t>
            </a:r>
            <a:r>
              <a:rPr lang="zh-CN" sz="2000" b="0">
                <a:ea typeface="宋体" panose="02010600030101010101" pitchFamily="2" charset="-122"/>
              </a:rPr>
              <a:t>，出租人应当将该项租赁分类为融资租赁。</a:t>
            </a:r>
          </a:p>
          <a:p>
            <a:pPr indent="0" fontAlgn="auto">
              <a:lnSpc>
                <a:spcPct val="150000"/>
              </a:lnSpc>
            </a:pPr>
            <a:r>
              <a:rPr lang="zh-CN" sz="2000" b="0">
                <a:ea typeface="宋体" panose="02010600030101010101" pitchFamily="2" charset="-122"/>
              </a:rPr>
              <a:t>　　（2）经营租赁</a:t>
            </a:r>
          </a:p>
          <a:p>
            <a:pPr indent="0" fontAlgn="auto">
              <a:lnSpc>
                <a:spcPct val="150000"/>
              </a:lnSpc>
            </a:pPr>
            <a:r>
              <a:rPr lang="zh-CN" sz="2000" b="0">
                <a:ea typeface="宋体" panose="02010600030101010101" pitchFamily="2" charset="-122"/>
              </a:rPr>
              <a:t>　　出租人应当将</a:t>
            </a:r>
            <a:r>
              <a:rPr lang="zh-CN" sz="2000" b="1">
                <a:ea typeface="宋体" panose="02010600030101010101" pitchFamily="2" charset="-122"/>
              </a:rPr>
              <a:t>除融资租赁以外的其他租赁</a:t>
            </a:r>
            <a:r>
              <a:rPr lang="zh-CN" sz="2000" b="0">
                <a:ea typeface="宋体" panose="02010600030101010101" pitchFamily="2" charset="-122"/>
              </a:rPr>
              <a:t>分类为经营租赁。</a:t>
            </a:r>
          </a:p>
          <a:p>
            <a:pPr indent="0" fontAlgn="auto">
              <a:lnSpc>
                <a:spcPct val="150000"/>
              </a:lnSpc>
            </a:pPr>
            <a:r>
              <a:rPr lang="zh-CN" sz="2000" b="0">
                <a:ea typeface="宋体" panose="02010600030101010101" pitchFamily="2" charset="-122"/>
              </a:rPr>
              <a:t>　　（3）租赁开始日后，</a:t>
            </a:r>
            <a:r>
              <a:rPr lang="zh-CN" sz="2000" b="1">
                <a:ea typeface="宋体" panose="02010600030101010101" pitchFamily="2" charset="-122"/>
              </a:rPr>
              <a:t>除非发生租赁变更，出租人无需对租赁的分类进行重新评估</a:t>
            </a:r>
            <a:r>
              <a:rPr lang="zh-CN" sz="2000" b="0">
                <a:ea typeface="宋体" panose="02010600030101010101" pitchFamily="2" charset="-122"/>
              </a:rPr>
              <a:t>。</a:t>
            </a:r>
          </a:p>
          <a:p>
            <a:pPr indent="0" fontAlgn="auto">
              <a:lnSpc>
                <a:spcPct val="150000"/>
              </a:lnSpc>
            </a:pPr>
            <a:r>
              <a:rPr lang="zh-CN" sz="2000" b="0">
                <a:ea typeface="宋体" panose="02010600030101010101" pitchFamily="2" charset="-122"/>
              </a:rPr>
              <a:t>租赁资产</a:t>
            </a:r>
            <a:r>
              <a:rPr lang="zh-CN" sz="2000" b="1">
                <a:ea typeface="宋体" panose="02010600030101010101" pitchFamily="2" charset="-122"/>
              </a:rPr>
              <a:t>预计使用寿命</a:t>
            </a:r>
            <a:r>
              <a:rPr lang="zh-CN" sz="2000" b="0">
                <a:ea typeface="宋体" panose="02010600030101010101" pitchFamily="2" charset="-122"/>
              </a:rPr>
              <a:t>、</a:t>
            </a:r>
            <a:r>
              <a:rPr lang="zh-CN" sz="2000" b="1">
                <a:ea typeface="宋体" panose="02010600030101010101" pitchFamily="2" charset="-122"/>
              </a:rPr>
              <a:t>预计余值</a:t>
            </a:r>
            <a:r>
              <a:rPr lang="zh-CN" sz="2000" b="0">
                <a:ea typeface="宋体" panose="02010600030101010101" pitchFamily="2" charset="-122"/>
              </a:rPr>
              <a:t>等会计估计变更或</a:t>
            </a:r>
            <a:r>
              <a:rPr lang="zh-CN" sz="2000" b="1">
                <a:ea typeface="宋体" panose="02010600030101010101" pitchFamily="2" charset="-122"/>
              </a:rPr>
              <a:t>发生承租人违约</a:t>
            </a:r>
            <a:r>
              <a:rPr lang="zh-CN" sz="2000" b="0">
                <a:ea typeface="宋体" panose="02010600030101010101" pitchFamily="2" charset="-122"/>
              </a:rPr>
              <a:t>等情况变化的，</a:t>
            </a:r>
            <a:r>
              <a:rPr lang="zh-CN" sz="2000" b="1">
                <a:ea typeface="宋体" panose="02010600030101010101" pitchFamily="2" charset="-122"/>
              </a:rPr>
              <a:t>出租人不对租赁进行重分类</a:t>
            </a:r>
            <a:r>
              <a:rPr lang="zh-CN" sz="2000" b="0">
                <a:ea typeface="宋体" panose="02010600030101010101" pitchFamily="2" charset="-122"/>
              </a:rPr>
              <a:t>。</a:t>
            </a:r>
            <a:endParaRPr lang="zh-CN" sz="2000" b="1">
              <a:ea typeface="宋体" panose="02010600030101010101" pitchFamily="2" charset="-122"/>
            </a:endParaRPr>
          </a:p>
          <a:p>
            <a:pPr indent="0" fontAlgn="auto">
              <a:lnSpc>
                <a:spcPct val="150000"/>
              </a:lnSpc>
            </a:pPr>
            <a:r>
              <a:rPr lang="zh-CN" sz="2000" b="1">
                <a:ea typeface="宋体" panose="02010600030101010101" pitchFamily="2" charset="-122"/>
              </a:rPr>
              <a:t>提示</a:t>
            </a:r>
            <a:r>
              <a:rPr lang="zh-CN" sz="2000" b="0">
                <a:ea typeface="宋体" panose="02010600030101010101" pitchFamily="2" charset="-122"/>
              </a:rPr>
              <a:t>：</a:t>
            </a:r>
            <a:r>
              <a:rPr lang="zh-CN" sz="2000" b="1">
                <a:ea typeface="宋体" panose="02010600030101010101" pitchFamily="2" charset="-122"/>
              </a:rPr>
              <a:t>只要合同条款未发生变化，租赁的分类不需要重新评估</a:t>
            </a:r>
            <a:r>
              <a:rPr lang="zh-CN" sz="2000" b="0">
                <a:ea typeface="宋体" panose="02010600030101010101" pitchFamily="2" charset="-122"/>
              </a:rPr>
              <a:t>。</a:t>
            </a:r>
            <a:endParaRPr lang="zh-CN" altLang="en-US" sz="20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68910" y="311785"/>
            <a:ext cx="11891645" cy="5631180"/>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、融资租赁的分类标准（</a:t>
            </a:r>
            <a:r>
              <a:rPr lang="zh-CN" sz="2400" b="1">
                <a:ea typeface="宋体" panose="02010600030101010101" pitchFamily="2" charset="-122"/>
              </a:rPr>
              <a:t>5种情形＋3个迹象</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一项租赁存在下列</a:t>
            </a:r>
            <a:r>
              <a:rPr lang="zh-CN" sz="2400" b="1">
                <a:ea typeface="宋体" panose="02010600030101010101" pitchFamily="2" charset="-122"/>
              </a:rPr>
              <a:t>一种或多种情形</a:t>
            </a:r>
            <a:r>
              <a:rPr lang="zh-CN" sz="2400" b="0">
                <a:ea typeface="宋体" panose="02010600030101010101" pitchFamily="2" charset="-122"/>
              </a:rPr>
              <a:t>的，</a:t>
            </a:r>
            <a:r>
              <a:rPr lang="zh-CN" sz="2400" b="1">
                <a:ea typeface="宋体" panose="02010600030101010101" pitchFamily="2" charset="-122"/>
              </a:rPr>
              <a:t>通常分类为融资租赁</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（1）在租赁期届满时，租赁资产的</a:t>
            </a:r>
            <a:r>
              <a:rPr lang="zh-CN" sz="2400" b="1">
                <a:ea typeface="宋体" panose="02010600030101010101" pitchFamily="2" charset="-122"/>
              </a:rPr>
              <a:t>所有权转移给承租人</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（2）承租人有购买租赁资产的选择权，</a:t>
            </a:r>
            <a:r>
              <a:rPr lang="zh-CN" sz="2400" b="1">
                <a:ea typeface="宋体" panose="02010600030101010101" pitchFamily="2" charset="-122"/>
              </a:rPr>
              <a:t>所订立的购买价款预计将远低于行使选择权时租赁资产的公允价值</a:t>
            </a:r>
            <a:r>
              <a:rPr lang="zh-CN" sz="2400" b="0">
                <a:ea typeface="宋体" panose="02010600030101010101" pitchFamily="2" charset="-122"/>
              </a:rPr>
              <a:t>，因而在租赁开始日就可以合理确定承租人将行使该选择权。</a:t>
            </a:r>
          </a:p>
          <a:p>
            <a:pPr indent="0" fontAlgn="auto">
              <a:lnSpc>
                <a:spcPct val="150000"/>
              </a:lnSpc>
            </a:pPr>
            <a:r>
              <a:rPr lang="zh-CN" sz="2400" b="0">
                <a:ea typeface="宋体" panose="02010600030101010101" pitchFamily="2" charset="-122"/>
              </a:rPr>
              <a:t>　　（3）资产的所有权虽然不转移，但</a:t>
            </a:r>
            <a:r>
              <a:rPr lang="zh-CN" sz="2400" b="1">
                <a:ea typeface="宋体" panose="02010600030101010101" pitchFamily="2" charset="-122"/>
              </a:rPr>
              <a:t>租赁期占租赁资产尚可使用寿命的大部分</a:t>
            </a:r>
            <a:r>
              <a:rPr lang="zh-CN" sz="2400" b="0">
                <a:ea typeface="宋体" panose="02010600030101010101" pitchFamily="2" charset="-122"/>
              </a:rPr>
              <a:t>。（</a:t>
            </a:r>
            <a:r>
              <a:rPr lang="zh-CN" sz="2400" b="1">
                <a:ea typeface="宋体" panose="02010600030101010101" pitchFamily="2" charset="-122"/>
              </a:rPr>
              <a:t>一般为</a:t>
            </a:r>
            <a:r>
              <a:rPr lang="en-US" sz="2400" b="1">
                <a:latin typeface="宋体" panose="02010600030101010101" pitchFamily="2" charset="-122"/>
                <a:ea typeface="宋体" panose="02010600030101010101" pitchFamily="2" charset="-122"/>
              </a:rPr>
              <a:t>75</a:t>
            </a:r>
            <a:r>
              <a:rPr lang="zh-CN" sz="2400" b="1">
                <a:ea typeface="宋体" panose="02010600030101010101" pitchFamily="2" charset="-122"/>
              </a:rPr>
              <a:t>及%以上</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（4）在租赁开始日，</a:t>
            </a:r>
            <a:r>
              <a:rPr lang="zh-CN" sz="2400" b="1">
                <a:ea typeface="宋体" panose="02010600030101010101" pitchFamily="2" charset="-122"/>
              </a:rPr>
              <a:t>租赁收款额的现值几乎相当于租赁资产的公允价值</a:t>
            </a:r>
            <a:r>
              <a:rPr lang="zh-CN" sz="2400" b="0">
                <a:ea typeface="宋体" panose="02010600030101010101" pitchFamily="2" charset="-122"/>
              </a:rPr>
              <a:t>。（</a:t>
            </a:r>
            <a:r>
              <a:rPr lang="zh-CN" sz="2400" b="1">
                <a:ea typeface="宋体" panose="02010600030101010101" pitchFamily="2" charset="-122"/>
              </a:rPr>
              <a:t>一般为90%以上</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（5）租赁资产性质特殊，</a:t>
            </a:r>
            <a:r>
              <a:rPr lang="zh-CN" sz="2400" b="1">
                <a:ea typeface="宋体" panose="02010600030101010101" pitchFamily="2" charset="-122"/>
              </a:rPr>
              <a:t>如果不作较大改造，只有承租人才能使用</a:t>
            </a:r>
            <a:r>
              <a:rPr lang="zh-CN" sz="2400" b="0">
                <a:ea typeface="宋体" panose="02010600030101010101" pitchFamily="2" charset="-122"/>
              </a:rPr>
              <a:t>。（</a:t>
            </a:r>
            <a:r>
              <a:rPr lang="zh-CN" sz="2400" b="1">
                <a:ea typeface="宋体" panose="02010600030101010101" pitchFamily="2" charset="-122"/>
              </a:rPr>
              <a:t>具有专用性</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665095" y="892175"/>
            <a:ext cx="8228330" cy="452310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一项租赁存在下列</a:t>
            </a:r>
            <a:r>
              <a:rPr lang="zh-CN" sz="2400" b="1">
                <a:ea typeface="宋体" panose="02010600030101010101" pitchFamily="2" charset="-122"/>
              </a:rPr>
              <a:t>一项或多项迹象的，也可能分类为融资租赁</a:t>
            </a:r>
            <a:r>
              <a:rPr lang="en-US" sz="2400" b="0">
                <a:latin typeface="宋体" panose="02010600030101010101" pitchFamily="2" charset="-122"/>
                <a:ea typeface="宋体" panose="02010600030101010101" pitchFamily="2" charset="-122"/>
              </a:rPr>
              <a:t>:</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（1）若承租人撤销租赁，</a:t>
            </a:r>
            <a:r>
              <a:rPr lang="zh-CN" sz="2400" b="1">
                <a:ea typeface="宋体" panose="02010600030101010101" pitchFamily="2" charset="-122"/>
              </a:rPr>
              <a:t>撤销租赁对出租人造成的损失由承租人承担</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（2）资产余值的</a:t>
            </a:r>
            <a:r>
              <a:rPr lang="zh-CN" sz="2400" b="1">
                <a:ea typeface="宋体" panose="02010600030101010101" pitchFamily="2" charset="-122"/>
              </a:rPr>
              <a:t>公允价值波动所产生的利得或损失归属于承租人</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（3）承租人有能力以</a:t>
            </a:r>
            <a:r>
              <a:rPr lang="zh-CN" sz="2400" b="1">
                <a:ea typeface="宋体" panose="02010600030101010101" pitchFamily="2" charset="-122"/>
              </a:rPr>
              <a:t>远低于市场水平的租金继续租赁至下一期间</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894840" y="336550"/>
            <a:ext cx="9877425" cy="618553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（二）出租人对融资租赁的会计处理</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、初始计量</a:t>
            </a:r>
          </a:p>
          <a:p>
            <a:pPr indent="0" fontAlgn="auto">
              <a:lnSpc>
                <a:spcPct val="150000"/>
              </a:lnSpc>
            </a:pPr>
            <a:r>
              <a:rPr lang="zh-CN" sz="2400" b="0">
                <a:ea typeface="宋体" panose="02010600030101010101" pitchFamily="2" charset="-122"/>
              </a:rPr>
              <a:t>　　在租赁期开始日，出租人应当对融资租赁</a:t>
            </a:r>
            <a:r>
              <a:rPr lang="zh-CN" sz="2400" b="1">
                <a:ea typeface="宋体" panose="02010600030101010101" pitchFamily="2" charset="-122"/>
              </a:rPr>
              <a:t>确认应收融资租赁款</a:t>
            </a:r>
            <a:r>
              <a:rPr lang="zh-CN" sz="2400" b="0">
                <a:ea typeface="宋体" panose="02010600030101010101" pitchFamily="2" charset="-122"/>
              </a:rPr>
              <a:t>，并</a:t>
            </a:r>
            <a:r>
              <a:rPr lang="zh-CN" sz="2400" b="1">
                <a:ea typeface="宋体" panose="02010600030101010101" pitchFamily="2" charset="-122"/>
              </a:rPr>
              <a:t>终止确认融资租赁资产</a:t>
            </a:r>
            <a:r>
              <a:rPr lang="zh-CN" sz="2400" b="0">
                <a:ea typeface="宋体" panose="02010600030101010101" pitchFamily="2" charset="-122"/>
              </a:rPr>
              <a:t>。出租人对应收融资租赁款进行初始计量时，应当以</a:t>
            </a:r>
            <a:r>
              <a:rPr lang="zh-CN" sz="2400" b="1">
                <a:ea typeface="宋体" panose="02010600030101010101" pitchFamily="2" charset="-122"/>
              </a:rPr>
              <a:t>租赁投资净额</a:t>
            </a:r>
            <a:r>
              <a:rPr lang="zh-CN" sz="2400" b="0">
                <a:ea typeface="宋体" panose="02010600030101010101" pitchFamily="2" charset="-122"/>
              </a:rPr>
              <a:t>作为应收融资租赁款的入账价值。</a:t>
            </a:r>
          </a:p>
          <a:p>
            <a:pPr indent="0" fontAlgn="auto">
              <a:lnSpc>
                <a:spcPct val="150000"/>
              </a:lnSpc>
            </a:pPr>
            <a:r>
              <a:rPr lang="zh-CN" sz="2400" b="0">
                <a:ea typeface="宋体" panose="02010600030101010101" pitchFamily="2" charset="-122"/>
              </a:rPr>
              <a:t>租赁投资净额为</a:t>
            </a:r>
            <a:r>
              <a:rPr lang="zh-CN" sz="2400" b="1">
                <a:ea typeface="宋体" panose="02010600030101010101" pitchFamily="2" charset="-122"/>
              </a:rPr>
              <a:t>未担保余值</a:t>
            </a:r>
            <a:r>
              <a:rPr lang="zh-CN" sz="2400" b="0">
                <a:ea typeface="宋体" panose="02010600030101010101" pitchFamily="2" charset="-122"/>
              </a:rPr>
              <a:t>和租赁期开始日尚未收到的</a:t>
            </a:r>
            <a:r>
              <a:rPr lang="zh-CN" sz="2400" b="1">
                <a:ea typeface="宋体" panose="02010600030101010101" pitchFamily="2" charset="-122"/>
              </a:rPr>
              <a:t>租赁收款额</a:t>
            </a:r>
            <a:r>
              <a:rPr lang="zh-CN" sz="2400" b="0">
                <a:ea typeface="宋体" panose="02010600030101010101" pitchFamily="2" charset="-122"/>
              </a:rPr>
              <a:t>按照租赁内含利率折现的</a:t>
            </a:r>
            <a:r>
              <a:rPr lang="zh-CN" sz="2400" b="1">
                <a:ea typeface="宋体" panose="02010600030101010101" pitchFamily="2" charset="-122"/>
              </a:rPr>
              <a:t>现值</a:t>
            </a:r>
            <a:r>
              <a:rPr lang="zh-CN" sz="2400" b="0">
                <a:ea typeface="宋体" panose="02010600030101010101" pitchFamily="2" charset="-122"/>
              </a:rPr>
              <a:t>之和。</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租赁投资总额</a:t>
            </a:r>
            <a:r>
              <a:rPr lang="zh-CN" sz="2400" b="0">
                <a:ea typeface="宋体" panose="02010600030101010101" pitchFamily="2" charset="-122"/>
              </a:rPr>
              <a:t>＝租赁收款额+未担保余值</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租赁投资净额</a:t>
            </a:r>
            <a:r>
              <a:rPr lang="zh-CN" sz="2400" b="0">
                <a:ea typeface="宋体" panose="02010600030101010101" pitchFamily="2" charset="-122"/>
              </a:rPr>
              <a:t>＝租赁收款额现值＋未担保余值现值＝租赁资产公允价值＋出租人初始直接费用</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未实现融资收益</a:t>
            </a:r>
            <a:r>
              <a:rPr lang="zh-CN" sz="2400" b="0">
                <a:ea typeface="宋体" panose="02010600030101010101" pitchFamily="2" charset="-122"/>
              </a:rPr>
              <a:t>＝租赁投资</a:t>
            </a:r>
            <a:r>
              <a:rPr lang="zh-CN" sz="2400" b="1">
                <a:ea typeface="宋体" panose="02010600030101010101" pitchFamily="2" charset="-122"/>
              </a:rPr>
              <a:t>总额</a:t>
            </a:r>
            <a:r>
              <a:rPr lang="zh-CN" sz="2400" b="0">
                <a:ea typeface="宋体" panose="02010600030101010101" pitchFamily="2" charset="-122"/>
              </a:rPr>
              <a:t>－租赁投资</a:t>
            </a:r>
            <a:r>
              <a:rPr lang="zh-CN" sz="2400" b="1">
                <a:ea typeface="宋体" panose="02010600030101010101" pitchFamily="2" charset="-122"/>
              </a:rPr>
              <a:t>净额</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872740" y="1057275"/>
            <a:ext cx="8183245" cy="341503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借：应收融资租赁款</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租赁收款额</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应收融资租赁款</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未担保余值</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贷：融资租赁资产（转销账面价值）</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资产处置损益</a:t>
            </a:r>
            <a:r>
              <a:rPr lang="zh-CN" sz="2400" b="0">
                <a:ea typeface="宋体" panose="02010600030101010101" pitchFamily="2" charset="-122"/>
              </a:rPr>
              <a:t>（公允价值－账面价值）</a:t>
            </a:r>
          </a:p>
          <a:p>
            <a:pPr indent="0" fontAlgn="auto">
              <a:lnSpc>
                <a:spcPct val="150000"/>
              </a:lnSpc>
            </a:pPr>
            <a:r>
              <a:rPr lang="zh-CN" sz="2400" b="0">
                <a:ea typeface="宋体" panose="02010600030101010101" pitchFamily="2" charset="-122"/>
              </a:rPr>
              <a:t>　　　　银行存款（初始直接费用）</a:t>
            </a:r>
          </a:p>
          <a:p>
            <a:pPr indent="0" fontAlgn="auto">
              <a:lnSpc>
                <a:spcPct val="150000"/>
              </a:lnSpc>
            </a:pPr>
            <a:r>
              <a:rPr lang="zh-CN" sz="2400" b="0">
                <a:ea typeface="宋体" panose="02010600030101010101" pitchFamily="2" charset="-122"/>
              </a:rPr>
              <a:t>　　　　应收融资租赁款</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未实现融资收益</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1009015"/>
            <a:ext cx="4300220" cy="573151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768340" y="1397318"/>
            <a:ext cx="5080000" cy="2306955"/>
          </a:xfrm>
          <a:prstGeom prst="rect">
            <a:avLst/>
          </a:prstGeom>
          <a:noFill/>
          <a:ln w="9525">
            <a:noFill/>
          </a:ln>
        </p:spPr>
        <p:txBody>
          <a:bodyPr>
            <a:spAutoFit/>
          </a:bodyPr>
          <a:lstStyle/>
          <a:p>
            <a:pPr indent="0" fontAlgn="auto">
              <a:lnSpc>
                <a:spcPct val="150000"/>
              </a:lnSpc>
            </a:pPr>
            <a:r>
              <a:rPr lang="zh-CN" sz="2400" b="1">
                <a:ea typeface="宋体" panose="02010600030101010101" pitchFamily="2" charset="-122"/>
              </a:rPr>
              <a:t>解析</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借：租赁投资</a:t>
            </a:r>
            <a:r>
              <a:rPr lang="zh-CN" sz="2400" b="1">
                <a:ea typeface="宋体" panose="02010600030101010101" pitchFamily="2" charset="-122"/>
              </a:rPr>
              <a:t>总额</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贷：租赁投资</a:t>
            </a:r>
            <a:r>
              <a:rPr lang="zh-CN" sz="2400" b="1">
                <a:ea typeface="宋体" panose="02010600030101010101" pitchFamily="2" charset="-122"/>
              </a:rPr>
              <a:t>净额</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未实现融资收益（</a:t>
            </a:r>
            <a:r>
              <a:rPr lang="zh-CN" sz="2400" b="1">
                <a:ea typeface="宋体" panose="02010600030101010101" pitchFamily="2" charset="-122"/>
              </a:rPr>
              <a:t>差额</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308860" y="813435"/>
            <a:ext cx="9312275" cy="4523105"/>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、融资租赁的后续计量</a:t>
            </a:r>
          </a:p>
          <a:p>
            <a:pPr indent="0" fontAlgn="auto">
              <a:lnSpc>
                <a:spcPct val="150000"/>
              </a:lnSpc>
            </a:pPr>
            <a:r>
              <a:rPr lang="zh-CN" sz="2400" b="0">
                <a:ea typeface="宋体" panose="02010600030101010101" pitchFamily="2" charset="-122"/>
              </a:rPr>
              <a:t>　　出租人应当按照</a:t>
            </a:r>
            <a:r>
              <a:rPr lang="zh-CN" sz="2400" b="1">
                <a:ea typeface="宋体" panose="02010600030101010101" pitchFamily="2" charset="-122"/>
              </a:rPr>
              <a:t>固定的周期性利率</a:t>
            </a:r>
            <a:r>
              <a:rPr lang="zh-CN" sz="2400" b="0">
                <a:ea typeface="宋体" panose="02010600030101010101" pitchFamily="2" charset="-122"/>
              </a:rPr>
              <a:t>计算并确认租赁期内各个期间的利息收入。</a:t>
            </a:r>
            <a:endParaRPr lang="zh-CN" sz="2400" b="1">
              <a:ea typeface="宋体" panose="02010600030101010101" pitchFamily="2" charset="-122"/>
            </a:endParaRPr>
          </a:p>
          <a:p>
            <a:pPr indent="0" fontAlgn="auto">
              <a:lnSpc>
                <a:spcPct val="150000"/>
              </a:lnSpc>
            </a:pPr>
            <a:r>
              <a:rPr lang="zh-CN" sz="2400" b="1">
                <a:ea typeface="宋体" panose="02010600030101010101" pitchFamily="2" charset="-122"/>
              </a:rPr>
              <a:t>提示</a:t>
            </a:r>
            <a:r>
              <a:rPr lang="zh-CN" sz="2400" b="0">
                <a:ea typeface="宋体" panose="02010600030101010101" pitchFamily="2" charset="-122"/>
              </a:rPr>
              <a:t>：租赁准则与投资性房地产准则的适用范围：</a:t>
            </a:r>
          </a:p>
          <a:p>
            <a:pPr indent="0" fontAlgn="auto">
              <a:lnSpc>
                <a:spcPct val="150000"/>
              </a:lnSpc>
            </a:pPr>
            <a:r>
              <a:rPr lang="zh-CN" sz="2400" b="0">
                <a:ea typeface="宋体" panose="02010600030101010101" pitchFamily="2" charset="-122"/>
              </a:rPr>
              <a:t>（1）经营出租</a:t>
            </a:r>
            <a:r>
              <a:rPr lang="zh-CN" sz="2400" b="1">
                <a:ea typeface="宋体" panose="02010600030101010101" pitchFamily="2" charset="-122"/>
              </a:rPr>
              <a:t>建筑物、土地使用权：出租人</a:t>
            </a:r>
            <a:r>
              <a:rPr lang="zh-CN" sz="2400" b="0">
                <a:ea typeface="宋体" panose="02010600030101010101" pitchFamily="2" charset="-122"/>
              </a:rPr>
              <a:t>：适用</a:t>
            </a:r>
            <a:r>
              <a:rPr lang="zh-CN" sz="2400" b="1">
                <a:ea typeface="宋体" panose="02010600030101010101" pitchFamily="2" charset="-122"/>
              </a:rPr>
              <a:t>投资性房地产</a:t>
            </a:r>
            <a:r>
              <a:rPr lang="zh-CN" sz="2400" b="0">
                <a:ea typeface="宋体" panose="02010600030101010101" pitchFamily="2" charset="-122"/>
              </a:rPr>
              <a:t>准则；</a:t>
            </a:r>
            <a:r>
              <a:rPr lang="zh-CN" sz="2400" b="1">
                <a:ea typeface="宋体" panose="02010600030101010101" pitchFamily="2" charset="-122"/>
              </a:rPr>
              <a:t>承租人</a:t>
            </a:r>
            <a:r>
              <a:rPr lang="zh-CN" sz="2400" b="0">
                <a:ea typeface="宋体" panose="02010600030101010101" pitchFamily="2" charset="-122"/>
              </a:rPr>
              <a:t>：适用</a:t>
            </a:r>
            <a:r>
              <a:rPr lang="zh-CN" sz="2400" b="1">
                <a:ea typeface="宋体" panose="02010600030101010101" pitchFamily="2" charset="-122"/>
              </a:rPr>
              <a:t>租赁</a:t>
            </a:r>
            <a:r>
              <a:rPr lang="zh-CN" sz="2400" b="0">
                <a:ea typeface="宋体" panose="02010600030101010101" pitchFamily="2" charset="-122"/>
              </a:rPr>
              <a:t>准则</a:t>
            </a:r>
          </a:p>
          <a:p>
            <a:pPr indent="0" fontAlgn="auto">
              <a:lnSpc>
                <a:spcPct val="150000"/>
              </a:lnSpc>
            </a:pPr>
            <a:r>
              <a:rPr lang="zh-CN" sz="2400" b="0">
                <a:ea typeface="宋体" panose="02010600030101010101" pitchFamily="2" charset="-122"/>
              </a:rPr>
              <a:t>经营或融资租赁出租</a:t>
            </a:r>
            <a:r>
              <a:rPr lang="zh-CN" sz="2400" b="1">
                <a:ea typeface="宋体" panose="02010600030101010101" pitchFamily="2" charset="-122"/>
              </a:rPr>
              <a:t>动产：　　出租人</a:t>
            </a:r>
            <a:r>
              <a:rPr lang="zh-CN" sz="2400" b="0">
                <a:ea typeface="宋体" panose="02010600030101010101" pitchFamily="2" charset="-122"/>
              </a:rPr>
              <a:t>：适用</a:t>
            </a:r>
            <a:r>
              <a:rPr lang="zh-CN" sz="2400" b="1">
                <a:ea typeface="宋体" panose="02010600030101010101" pitchFamily="2" charset="-122"/>
              </a:rPr>
              <a:t>租赁</a:t>
            </a:r>
            <a:r>
              <a:rPr lang="zh-CN" sz="2400" b="0">
                <a:ea typeface="宋体" panose="02010600030101010101" pitchFamily="2" charset="-122"/>
              </a:rPr>
              <a:t>准则；　　　　</a:t>
            </a:r>
            <a:r>
              <a:rPr lang="zh-CN" sz="2400" b="1">
                <a:ea typeface="宋体" panose="02010600030101010101" pitchFamily="2" charset="-122"/>
              </a:rPr>
              <a:t>承租人</a:t>
            </a:r>
            <a:r>
              <a:rPr lang="zh-CN" sz="2400" b="0">
                <a:ea typeface="宋体" panose="02010600030101010101" pitchFamily="2" charset="-122"/>
              </a:rPr>
              <a:t>：适用</a:t>
            </a:r>
            <a:r>
              <a:rPr lang="zh-CN" sz="2400" b="1">
                <a:ea typeface="宋体" panose="02010600030101010101" pitchFamily="2" charset="-122"/>
              </a:rPr>
              <a:t>租赁</a:t>
            </a:r>
            <a:r>
              <a:rPr lang="zh-CN" sz="2400" b="0">
                <a:ea typeface="宋体" panose="02010600030101010101" pitchFamily="2" charset="-122"/>
              </a:rPr>
              <a:t>准则</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3081020" y="1197610"/>
            <a:ext cx="8094980" cy="341503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（三）出租人对经营租赁的会计处理</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、租金的处理</a:t>
            </a:r>
          </a:p>
          <a:p>
            <a:pPr indent="0" fontAlgn="auto">
              <a:lnSpc>
                <a:spcPct val="150000"/>
              </a:lnSpc>
            </a:pPr>
            <a:r>
              <a:rPr lang="zh-CN" sz="2400" b="0">
                <a:ea typeface="宋体" panose="02010600030101010101" pitchFamily="2" charset="-122"/>
              </a:rPr>
              <a:t>　　在租赁期内各个期间，出租人应采用</a:t>
            </a:r>
            <a:r>
              <a:rPr lang="zh-CN" sz="2400" b="1">
                <a:ea typeface="宋体" panose="02010600030101010101" pitchFamily="2" charset="-122"/>
              </a:rPr>
              <a:t>直线法</a:t>
            </a:r>
            <a:r>
              <a:rPr lang="zh-CN" sz="2400" b="0">
                <a:ea typeface="宋体" panose="02010600030101010101" pitchFamily="2" charset="-122"/>
              </a:rPr>
              <a:t>或者其他系统合理的方法将经营租赁的租赁收款额确认为</a:t>
            </a:r>
            <a:r>
              <a:rPr lang="zh-CN" sz="2400" b="1">
                <a:ea typeface="宋体" panose="02010600030101010101" pitchFamily="2" charset="-122"/>
              </a:rPr>
              <a:t>租金收入</a:t>
            </a:r>
            <a:r>
              <a:rPr lang="zh-CN" sz="2400" b="0">
                <a:ea typeface="宋体" panose="02010600030101010101" pitchFamily="2" charset="-122"/>
              </a:rPr>
              <a:t>。如果其他系统合理的方法能够更好地反映因使用租赁资产所产生经济利益的消耗模式的，则出租人应采用该方法。</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991485" y="1613535"/>
            <a:ext cx="8288020" cy="3415030"/>
          </a:xfrm>
          <a:prstGeom prst="rect">
            <a:avLst/>
          </a:prstGeom>
          <a:noFill/>
          <a:ln w="9525">
            <a:noFill/>
          </a:ln>
        </p:spPr>
        <p:txBody>
          <a:bodyPr wrap="square">
            <a:spAutoFit/>
          </a:bodyPr>
          <a:lstStyle/>
          <a:p>
            <a:pPr indent="0" fontAlgn="auto">
              <a:lnSpc>
                <a:spcPct val="150000"/>
              </a:lnSpc>
            </a:pPr>
            <a:r>
              <a:rPr lang="zh-CN" sz="1050" b="0">
                <a:ea typeface="宋体" panose="02010600030101010101" pitchFamily="2" charset="-122"/>
              </a:rPr>
              <a:t>　</a:t>
            </a:r>
            <a:r>
              <a:rPr lang="en-US" sz="2400" b="0">
                <a:latin typeface="宋体" panose="02010600030101010101" pitchFamily="2" charset="-122"/>
                <a:ea typeface="宋体" panose="02010600030101010101" pitchFamily="2" charset="-122"/>
              </a:rPr>
              <a:t>2</a:t>
            </a:r>
            <a:r>
              <a:rPr lang="zh-CN" sz="2400" b="0">
                <a:ea typeface="宋体" panose="02010600030101010101" pitchFamily="2" charset="-122"/>
              </a:rPr>
              <a:t>、出租人对经营租赁提供激励措施</a:t>
            </a:r>
          </a:p>
          <a:p>
            <a:pPr indent="0" fontAlgn="auto">
              <a:lnSpc>
                <a:spcPct val="150000"/>
              </a:lnSpc>
            </a:pPr>
            <a:r>
              <a:rPr lang="zh-CN" sz="2400" b="0">
                <a:ea typeface="宋体" panose="02010600030101010101" pitchFamily="2" charset="-122"/>
              </a:rPr>
              <a:t>　　出租人提供免租期的，出租人应将</a:t>
            </a:r>
            <a:r>
              <a:rPr lang="zh-CN" sz="2400" b="1">
                <a:ea typeface="宋体" panose="02010600030101010101" pitchFamily="2" charset="-122"/>
              </a:rPr>
              <a:t>租金总额</a:t>
            </a:r>
            <a:r>
              <a:rPr lang="zh-CN" sz="2400" b="0">
                <a:ea typeface="宋体" panose="02010600030101010101" pitchFamily="2" charset="-122"/>
              </a:rPr>
              <a:t>在</a:t>
            </a:r>
            <a:r>
              <a:rPr lang="zh-CN" sz="2400" b="1">
                <a:ea typeface="宋体" panose="02010600030101010101" pitchFamily="2" charset="-122"/>
              </a:rPr>
              <a:t>不扣除免租期</a:t>
            </a:r>
            <a:r>
              <a:rPr lang="zh-CN" sz="2400" b="0">
                <a:ea typeface="宋体" panose="02010600030101010101" pitchFamily="2" charset="-122"/>
              </a:rPr>
              <a:t>的</a:t>
            </a:r>
            <a:r>
              <a:rPr lang="zh-CN" sz="2400" b="1">
                <a:ea typeface="宋体" panose="02010600030101010101" pitchFamily="2" charset="-122"/>
              </a:rPr>
              <a:t>整个租赁期</a:t>
            </a:r>
            <a:r>
              <a:rPr lang="zh-CN" sz="2400" b="0">
                <a:ea typeface="宋体" panose="02010600030101010101" pitchFamily="2" charset="-122"/>
              </a:rPr>
              <a:t>内，按</a:t>
            </a:r>
            <a:r>
              <a:rPr lang="zh-CN" sz="2400" b="1">
                <a:ea typeface="宋体" panose="02010600030101010101" pitchFamily="2" charset="-122"/>
              </a:rPr>
              <a:t>直线法</a:t>
            </a:r>
            <a:r>
              <a:rPr lang="zh-CN" sz="2400" b="0">
                <a:ea typeface="宋体" panose="02010600030101010101" pitchFamily="2" charset="-122"/>
              </a:rPr>
              <a:t>或其他合理的方法进行分配，</a:t>
            </a:r>
            <a:r>
              <a:rPr lang="zh-CN" sz="2400" b="1">
                <a:ea typeface="宋体" panose="02010600030101010101" pitchFamily="2" charset="-122"/>
              </a:rPr>
              <a:t>免租期内应当确认租金收入</a:t>
            </a:r>
            <a:r>
              <a:rPr lang="zh-CN" sz="2400" b="0">
                <a:ea typeface="宋体" panose="02010600030101010101" pitchFamily="2" charset="-122"/>
              </a:rPr>
              <a:t>。出租人</a:t>
            </a:r>
            <a:r>
              <a:rPr lang="zh-CN" sz="2400" b="1">
                <a:ea typeface="宋体" panose="02010600030101010101" pitchFamily="2" charset="-122"/>
              </a:rPr>
              <a:t>承担了承租人某些费用的</a:t>
            </a:r>
            <a:r>
              <a:rPr lang="zh-CN" sz="2400" b="0">
                <a:ea typeface="宋体" panose="02010600030101010101" pitchFamily="2" charset="-122"/>
              </a:rPr>
              <a:t>，出租人应将该费用自租金收入总额中</a:t>
            </a:r>
            <a:r>
              <a:rPr lang="zh-CN" sz="2400" b="1">
                <a:ea typeface="宋体" panose="02010600030101010101" pitchFamily="2" charset="-122"/>
              </a:rPr>
              <a:t>扣除</a:t>
            </a:r>
            <a:r>
              <a:rPr lang="zh-CN" sz="2400" b="0">
                <a:ea typeface="宋体" panose="02010600030101010101" pitchFamily="2" charset="-122"/>
              </a:rPr>
              <a:t>，按</a:t>
            </a:r>
            <a:r>
              <a:rPr lang="zh-CN" sz="2400" b="1">
                <a:ea typeface="宋体" panose="02010600030101010101" pitchFamily="2" charset="-122"/>
              </a:rPr>
              <a:t>扣除后的租金收入余额</a:t>
            </a:r>
            <a:r>
              <a:rPr lang="zh-CN" sz="2400" b="0">
                <a:ea typeface="宋体" panose="02010600030101010101" pitchFamily="2" charset="-122"/>
              </a:rPr>
              <a:t>在租赁期内进行分配。</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9790430" y="3761105"/>
            <a:ext cx="2323465" cy="3096895"/>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21640" y="539115"/>
            <a:ext cx="9707880" cy="3415030"/>
          </a:xfrm>
          <a:prstGeom prst="rect">
            <a:avLst/>
          </a:prstGeom>
          <a:noFill/>
        </p:spPr>
        <p:txBody>
          <a:bodyPr wrap="square" rtlCol="0" anchor="t">
            <a:spAutoFit/>
          </a:bodyPr>
          <a:lstStyle/>
          <a:p>
            <a:pPr indent="0" fontAlgn="auto">
              <a:lnSpc>
                <a:spcPct val="150000"/>
              </a:lnSpc>
            </a:pPr>
            <a:r>
              <a:rPr lang="zh-CN" sz="2400">
                <a:ea typeface="宋体" panose="02010600030101010101" pitchFamily="2" charset="-122"/>
                <a:sym typeface="+mn-ea"/>
              </a:rPr>
              <a:t>B.甲公司（客户）与乙公司（公用设施公司）签订了一份为期16年的合同，以取得连接A、B城市光缆中三条指定的</a:t>
            </a:r>
            <a:r>
              <a:rPr lang="zh-CN" sz="2400" b="1">
                <a:ea typeface="宋体" panose="02010600030101010101" pitchFamily="2" charset="-122"/>
                <a:sym typeface="+mn-ea"/>
              </a:rPr>
              <a:t>物理上可区分</a:t>
            </a:r>
            <a:r>
              <a:rPr lang="zh-CN" sz="2400">
                <a:ea typeface="宋体" panose="02010600030101010101" pitchFamily="2" charset="-122"/>
                <a:sym typeface="+mn-ea"/>
              </a:rPr>
              <a:t>的光纤使用权。若光纤损坏，乙公司应负责修理和维护。乙公司拥有额外的光纤，但仅可因修理、维护或故障等原因替换指定给甲公司使用的光纤。因此，</a:t>
            </a:r>
            <a:r>
              <a:rPr lang="zh-CN" sz="2400" b="1">
                <a:ea typeface="宋体" panose="02010600030101010101" pitchFamily="2" charset="-122"/>
                <a:sym typeface="+mn-ea"/>
              </a:rPr>
              <a:t>合同中的三条光纤属于已识别资产</a:t>
            </a:r>
            <a:r>
              <a:rPr lang="zh-CN" sz="2400">
                <a:ea typeface="宋体" panose="02010600030101010101" pitchFamily="2" charset="-122"/>
                <a:sym typeface="+mn-ea"/>
              </a:rPr>
              <a:t>（</a:t>
            </a:r>
            <a:r>
              <a:rPr lang="zh-CN" sz="2400" b="1">
                <a:ea typeface="宋体" panose="02010600030101010101" pitchFamily="2" charset="-122"/>
                <a:sym typeface="+mn-ea"/>
              </a:rPr>
              <a:t>明指、物理上可区分、没有实质性替换权</a:t>
            </a:r>
            <a:r>
              <a:rPr lang="zh-CN" sz="2400">
                <a:ea typeface="宋体" panose="02010600030101010101" pitchFamily="2" charset="-122"/>
                <a:sym typeface="+mn-ea"/>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82520" y="1136015"/>
            <a:ext cx="8124190" cy="2306955"/>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3</a:t>
            </a:r>
            <a:r>
              <a:rPr lang="zh-CN" sz="2400" b="0">
                <a:ea typeface="宋体" panose="02010600030101010101" pitchFamily="2" charset="-122"/>
              </a:rPr>
              <a:t>、初始直接费用</a:t>
            </a:r>
          </a:p>
          <a:p>
            <a:pPr indent="0" fontAlgn="auto">
              <a:lnSpc>
                <a:spcPct val="150000"/>
              </a:lnSpc>
            </a:pPr>
            <a:r>
              <a:rPr lang="zh-CN" sz="2400" b="0">
                <a:ea typeface="宋体" panose="02010600030101010101" pitchFamily="2" charset="-122"/>
              </a:rPr>
              <a:t>　</a:t>
            </a:r>
            <a:r>
              <a:rPr lang="en-US" altLang="zh-CN" sz="2400" b="0">
                <a:ea typeface="宋体" panose="02010600030101010101" pitchFamily="2" charset="-122"/>
              </a:rPr>
              <a:t>  </a:t>
            </a:r>
            <a:r>
              <a:rPr lang="zh-CN" sz="2400" b="0">
                <a:ea typeface="宋体" panose="02010600030101010101" pitchFamily="2" charset="-122"/>
              </a:rPr>
              <a:t>出租人发生的与经营租赁有关的初始直接费用应当</a:t>
            </a:r>
            <a:r>
              <a:rPr lang="zh-CN" sz="2400" b="1">
                <a:ea typeface="宋体" panose="02010600030101010101" pitchFamily="2" charset="-122"/>
              </a:rPr>
              <a:t>资本化</a:t>
            </a:r>
            <a:r>
              <a:rPr lang="zh-CN" sz="2400" b="0">
                <a:ea typeface="宋体" panose="02010600030101010101" pitchFamily="2" charset="-122"/>
              </a:rPr>
              <a:t>至租赁标的资产的成本，在租赁期内按照与租金收入相同的确认基础</a:t>
            </a:r>
            <a:r>
              <a:rPr lang="zh-CN" sz="2400" b="1">
                <a:ea typeface="宋体" panose="02010600030101010101" pitchFamily="2" charset="-122"/>
              </a:rPr>
              <a:t>分期计入当期损益</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620010" y="1226820"/>
            <a:ext cx="8301990" cy="3969385"/>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4</a:t>
            </a:r>
            <a:r>
              <a:rPr lang="zh-CN" sz="2400" b="0">
                <a:ea typeface="宋体" panose="02010600030101010101" pitchFamily="2" charset="-122"/>
              </a:rPr>
              <a:t>、折旧和减值</a:t>
            </a:r>
          </a:p>
          <a:p>
            <a:pPr indent="0" fontAlgn="auto">
              <a:lnSpc>
                <a:spcPct val="150000"/>
              </a:lnSpc>
            </a:pPr>
            <a:r>
              <a:rPr lang="zh-CN" sz="2400" b="0">
                <a:ea typeface="宋体" panose="02010600030101010101" pitchFamily="2" charset="-122"/>
              </a:rPr>
              <a:t>　　对于经营租赁资产中的</a:t>
            </a:r>
            <a:r>
              <a:rPr lang="zh-CN" sz="2400" b="1">
                <a:ea typeface="宋体" panose="02010600030101010101" pitchFamily="2" charset="-122"/>
              </a:rPr>
              <a:t>固定资产</a:t>
            </a:r>
            <a:r>
              <a:rPr lang="zh-CN" sz="2400" b="0">
                <a:ea typeface="宋体" panose="02010600030101010101" pitchFamily="2" charset="-122"/>
              </a:rPr>
              <a:t>，出租人应当采用类似资产的折旧政策</a:t>
            </a:r>
            <a:r>
              <a:rPr lang="zh-CN" sz="2400" b="1">
                <a:ea typeface="宋体" panose="02010600030101010101" pitchFamily="2" charset="-122"/>
              </a:rPr>
              <a:t>计提折旧</a:t>
            </a:r>
            <a:r>
              <a:rPr lang="zh-CN" sz="2400" b="0">
                <a:ea typeface="宋体" panose="02010600030101010101" pitchFamily="2" charset="-122"/>
              </a:rPr>
              <a:t>；对于</a:t>
            </a:r>
            <a:r>
              <a:rPr lang="zh-CN" sz="2400" b="1">
                <a:ea typeface="宋体" panose="02010600030101010101" pitchFamily="2" charset="-122"/>
              </a:rPr>
              <a:t>其他</a:t>
            </a:r>
            <a:r>
              <a:rPr lang="zh-CN" sz="2400" b="0">
                <a:ea typeface="宋体" panose="02010600030101010101" pitchFamily="2" charset="-122"/>
              </a:rPr>
              <a:t>经营租赁资产（</a:t>
            </a:r>
            <a:r>
              <a:rPr lang="zh-CN" sz="2400" b="1">
                <a:ea typeface="宋体" panose="02010600030101010101" pitchFamily="2" charset="-122"/>
              </a:rPr>
              <a:t>无形资产</a:t>
            </a:r>
            <a:r>
              <a:rPr lang="zh-CN" sz="2400" b="0">
                <a:ea typeface="宋体" panose="02010600030101010101" pitchFamily="2" charset="-122"/>
              </a:rPr>
              <a:t>），应当根据该资产适用的企业会计准则，采用系统合理的方法</a:t>
            </a:r>
            <a:r>
              <a:rPr lang="zh-CN" sz="2400" b="1">
                <a:ea typeface="宋体" panose="02010600030101010101" pitchFamily="2" charset="-122"/>
              </a:rPr>
              <a:t>进行摊销</a:t>
            </a:r>
            <a:r>
              <a:rPr lang="zh-CN" sz="2400" b="0">
                <a:ea typeface="宋体" panose="02010600030101010101" pitchFamily="2" charset="-122"/>
              </a:rPr>
              <a:t>。出租人应当按照《企业会计准则第8号</a:t>
            </a:r>
            <a:r>
              <a:rPr lang="en-US" sz="2400" b="0">
                <a:latin typeface="宋体" panose="02010600030101010101" pitchFamily="2" charset="-122"/>
                <a:ea typeface="宋体" panose="02010600030101010101" pitchFamily="2" charset="-122"/>
              </a:rPr>
              <a:t>—</a:t>
            </a:r>
            <a:r>
              <a:rPr lang="zh-CN" sz="2400" b="0">
                <a:ea typeface="宋体" panose="02010600030101010101" pitchFamily="2" charset="-122"/>
              </a:rPr>
              <a:t>资产减值》的规定，确定经营租赁资产是否发生</a:t>
            </a:r>
            <a:r>
              <a:rPr lang="zh-CN" sz="2400" b="1">
                <a:ea typeface="宋体" panose="02010600030101010101" pitchFamily="2" charset="-122"/>
              </a:rPr>
              <a:t>减值</a:t>
            </a:r>
            <a:r>
              <a:rPr lang="zh-CN" sz="2400" b="0">
                <a:ea typeface="宋体" panose="02010600030101010101" pitchFamily="2" charset="-122"/>
              </a:rPr>
              <a:t>，并对已识别的减值损失进行会计处理。</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878840"/>
            <a:ext cx="9815830" cy="4523105"/>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5</a:t>
            </a:r>
            <a:r>
              <a:rPr lang="zh-CN" sz="2400" b="0">
                <a:ea typeface="宋体" panose="02010600030101010101" pitchFamily="2" charset="-122"/>
              </a:rPr>
              <a:t>、可变租赁付款额</a:t>
            </a:r>
          </a:p>
          <a:p>
            <a:pPr indent="0" fontAlgn="auto">
              <a:lnSpc>
                <a:spcPct val="150000"/>
              </a:lnSpc>
            </a:pPr>
            <a:r>
              <a:rPr lang="zh-CN" sz="2400" b="0">
                <a:ea typeface="宋体" panose="02010600030101010101" pitchFamily="2" charset="-122"/>
              </a:rPr>
              <a:t>　　出租人取得的与经营租赁有关的可变租赁付款额，如果是</a:t>
            </a:r>
            <a:r>
              <a:rPr lang="zh-CN" sz="2400" b="1">
                <a:ea typeface="宋体" panose="02010600030101010101" pitchFamily="2" charset="-122"/>
              </a:rPr>
              <a:t>与指数或比率挂钩</a:t>
            </a:r>
            <a:r>
              <a:rPr lang="zh-CN" sz="2400" b="0">
                <a:ea typeface="宋体" panose="02010600030101010101" pitchFamily="2" charset="-122"/>
              </a:rPr>
              <a:t>的，应在租赁期开始日</a:t>
            </a:r>
            <a:r>
              <a:rPr lang="zh-CN" sz="2400" b="1">
                <a:ea typeface="宋体" panose="02010600030101010101" pitchFamily="2" charset="-122"/>
              </a:rPr>
              <a:t>计入租赁收款额</a:t>
            </a:r>
            <a:r>
              <a:rPr lang="zh-CN" sz="2400" b="0">
                <a:ea typeface="宋体" panose="02010600030101010101" pitchFamily="2" charset="-122"/>
              </a:rPr>
              <a:t>；</a:t>
            </a:r>
            <a:r>
              <a:rPr lang="zh-CN" sz="2400" b="1">
                <a:ea typeface="宋体" panose="02010600030101010101" pitchFamily="2" charset="-122"/>
              </a:rPr>
              <a:t>除此之外</a:t>
            </a:r>
            <a:r>
              <a:rPr lang="zh-CN" sz="2400" b="0">
                <a:ea typeface="宋体" panose="02010600030101010101" pitchFamily="2" charset="-122"/>
              </a:rPr>
              <a:t>的，应当在实际发生时</a:t>
            </a:r>
            <a:r>
              <a:rPr lang="zh-CN" sz="2400" b="1">
                <a:ea typeface="宋体" panose="02010600030101010101" pitchFamily="2" charset="-122"/>
              </a:rPr>
              <a:t>计入当期损益</a:t>
            </a:r>
            <a:r>
              <a:rPr lang="zh-CN" sz="2400" b="0">
                <a:ea typeface="宋体" panose="02010600030101010101" pitchFamily="2" charset="-122"/>
              </a:rPr>
              <a:t>。</a:t>
            </a:r>
          </a:p>
          <a:p>
            <a:pPr indent="0" fontAlgn="auto">
              <a:lnSpc>
                <a:spcPct val="150000"/>
              </a:lnSpc>
            </a:pPr>
            <a:r>
              <a:rPr lang="en-US" sz="2400" b="0">
                <a:latin typeface="宋体" panose="02010600030101010101" pitchFamily="2" charset="-122"/>
                <a:ea typeface="宋体" panose="02010600030101010101" pitchFamily="2" charset="-122"/>
              </a:rPr>
              <a:t>6</a:t>
            </a:r>
            <a:r>
              <a:rPr lang="zh-CN" sz="2400" b="0">
                <a:ea typeface="宋体" panose="02010600030101010101" pitchFamily="2" charset="-122"/>
              </a:rPr>
              <a:t>、经营租赁的变更</a:t>
            </a:r>
          </a:p>
          <a:p>
            <a:pPr indent="0" fontAlgn="auto">
              <a:lnSpc>
                <a:spcPct val="150000"/>
              </a:lnSpc>
            </a:pPr>
            <a:r>
              <a:rPr lang="zh-CN" sz="2400" b="0">
                <a:ea typeface="宋体" panose="02010600030101010101" pitchFamily="2" charset="-122"/>
              </a:rPr>
              <a:t>　　经营租赁发生变更的，出租人应自</a:t>
            </a:r>
            <a:r>
              <a:rPr lang="zh-CN" sz="2400" b="1">
                <a:ea typeface="宋体" panose="02010600030101010101" pitchFamily="2" charset="-122"/>
              </a:rPr>
              <a:t>变更生效日开始</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，将其作为一项</a:t>
            </a:r>
            <a:r>
              <a:rPr lang="zh-CN" sz="2400" b="1">
                <a:ea typeface="宋体" panose="02010600030101010101" pitchFamily="2" charset="-122"/>
              </a:rPr>
              <a:t>新的租赁</a:t>
            </a:r>
            <a:r>
              <a:rPr lang="zh-CN" sz="2400" b="0">
                <a:ea typeface="宋体" panose="02010600030101010101" pitchFamily="2" charset="-122"/>
              </a:rPr>
              <a:t>进行会计处理，与变更前租赁有关的预收或应收租赁收款额视为新租赁的收款额。</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150" y="354330"/>
            <a:ext cx="7049770"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31215" y="430530"/>
            <a:ext cx="6134735" cy="645160"/>
          </a:xfrm>
          <a:prstGeom prst="rect">
            <a:avLst/>
          </a:prstGeom>
          <a:noFill/>
        </p:spPr>
        <p:txBody>
          <a:bodyPr wrap="square" rtlCol="0">
            <a:spAutoFit/>
          </a:bodyPr>
          <a:lstStyle/>
          <a:p>
            <a:r>
              <a:rPr lang="zh-CN" altLang="en-US" sz="3600">
                <a:solidFill>
                  <a:srgbClr val="49600B"/>
                </a:solidFill>
                <a:sym typeface="+mn-ea"/>
              </a:rPr>
              <a:t>六、特殊租赁业务的会计处理</a:t>
            </a:r>
          </a:p>
        </p:txBody>
      </p:sp>
      <p:sp>
        <p:nvSpPr>
          <p:cNvPr id="100" name="文本框 99"/>
          <p:cNvSpPr txBox="1"/>
          <p:nvPr/>
        </p:nvSpPr>
        <p:spPr>
          <a:xfrm>
            <a:off x="233045" y="1226820"/>
            <a:ext cx="11762740" cy="563118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（一）转租赁</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转租情况下，原租赁合同和转租赁合同通常都是</a:t>
            </a:r>
            <a:r>
              <a:rPr lang="zh-CN" sz="2400" b="1">
                <a:ea typeface="宋体" panose="02010600030101010101" pitchFamily="2" charset="-122"/>
              </a:rPr>
              <a:t>单独协商</a:t>
            </a:r>
            <a:r>
              <a:rPr lang="zh-CN" sz="2400" b="0">
                <a:ea typeface="宋体" panose="02010600030101010101" pitchFamily="2" charset="-122"/>
              </a:rPr>
              <a:t>的，交易对手也是不同的企业，准则要求转租出租人对原租赁合同和转租赁合同</a:t>
            </a:r>
            <a:r>
              <a:rPr lang="zh-CN" sz="2400" b="1">
                <a:ea typeface="宋体" panose="02010600030101010101" pitchFamily="2" charset="-122"/>
              </a:rPr>
              <a:t>分别</a:t>
            </a:r>
            <a:r>
              <a:rPr lang="zh-CN" sz="2400" b="0">
                <a:ea typeface="宋体" panose="02010600030101010101" pitchFamily="2" charset="-122"/>
              </a:rPr>
              <a:t>根据</a:t>
            </a:r>
            <a:r>
              <a:rPr lang="zh-CN" sz="2400" b="1">
                <a:ea typeface="宋体" panose="02010600030101010101" pitchFamily="2" charset="-122"/>
              </a:rPr>
              <a:t>承租人</a:t>
            </a:r>
            <a:r>
              <a:rPr lang="zh-CN" sz="2400" b="0">
                <a:ea typeface="宋体" panose="02010600030101010101" pitchFamily="2" charset="-122"/>
              </a:rPr>
              <a:t>和</a:t>
            </a:r>
            <a:r>
              <a:rPr lang="zh-CN" sz="2400" b="1">
                <a:ea typeface="宋体" panose="02010600030101010101" pitchFamily="2" charset="-122"/>
              </a:rPr>
              <a:t>出租人</a:t>
            </a:r>
            <a:r>
              <a:rPr lang="zh-CN" sz="2400" b="0">
                <a:ea typeface="宋体" panose="02010600030101010101" pitchFamily="2" charset="-122"/>
              </a:rPr>
              <a:t>会计处理要求，进行会计处理。</a:t>
            </a:r>
          </a:p>
          <a:p>
            <a:pPr indent="0" fontAlgn="auto">
              <a:lnSpc>
                <a:spcPct val="150000"/>
              </a:lnSpc>
            </a:pPr>
            <a:r>
              <a:rPr lang="zh-CN" sz="2400" b="0">
                <a:ea typeface="宋体" panose="02010600030101010101" pitchFamily="2" charset="-122"/>
              </a:rPr>
              <a:t>　　承租人在对转租赁进行分类时，</a:t>
            </a:r>
            <a:r>
              <a:rPr lang="zh-CN" sz="2400" b="1">
                <a:ea typeface="宋体" panose="02010600030101010101" pitchFamily="2" charset="-122"/>
              </a:rPr>
              <a:t>转租出租人</a:t>
            </a:r>
            <a:r>
              <a:rPr lang="zh-CN" sz="2400" b="0">
                <a:ea typeface="宋体" panose="02010600030101010101" pitchFamily="2" charset="-122"/>
              </a:rPr>
              <a:t>应基于原租赁中产生的</a:t>
            </a:r>
            <a:r>
              <a:rPr lang="zh-CN" sz="2400" b="1">
                <a:ea typeface="宋体" panose="02010600030101010101" pitchFamily="2" charset="-122"/>
              </a:rPr>
              <a:t>使用权资产</a:t>
            </a:r>
            <a:r>
              <a:rPr lang="zh-CN" sz="2400" b="0">
                <a:ea typeface="宋体" panose="02010600030101010101" pitchFamily="2" charset="-122"/>
              </a:rPr>
              <a:t>，而不是租赁资产（如作为租赁对象的不动产或设备）进行分类。原租赁资产不归转租出租人所有，原租赁资产也</a:t>
            </a:r>
            <a:r>
              <a:rPr lang="zh-CN" sz="2400" b="1">
                <a:ea typeface="宋体" panose="02010600030101010101" pitchFamily="2" charset="-122"/>
              </a:rPr>
              <a:t>未计入</a:t>
            </a:r>
            <a:r>
              <a:rPr lang="zh-CN" sz="2400" b="0">
                <a:ea typeface="宋体" panose="02010600030101010101" pitchFamily="2" charset="-122"/>
              </a:rPr>
              <a:t>其资产负债表。因此，转租出租人应基于其控制的资产（即</a:t>
            </a:r>
            <a:r>
              <a:rPr lang="zh-CN" sz="2400" b="1">
                <a:ea typeface="宋体" panose="02010600030101010101" pitchFamily="2" charset="-122"/>
              </a:rPr>
              <a:t>使用权资产</a:t>
            </a:r>
            <a:r>
              <a:rPr lang="zh-CN" sz="2400" b="0">
                <a:ea typeface="宋体" panose="02010600030101010101" pitchFamily="2" charset="-122"/>
              </a:rPr>
              <a:t>）进行会计处理。</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原租赁为短期租赁</a:t>
            </a:r>
            <a:r>
              <a:rPr lang="zh-CN" sz="2400" b="0">
                <a:ea typeface="宋体" panose="02010600030101010101" pitchFamily="2" charset="-122"/>
              </a:rPr>
              <a:t>，且转租出租人作为承租人已经按照租赁准则采用简化会计处理方法的，应将转租赁分类为</a:t>
            </a:r>
            <a:r>
              <a:rPr lang="zh-CN" sz="2400" b="1">
                <a:ea typeface="宋体" panose="02010600030101010101" pitchFamily="2" charset="-122"/>
              </a:rPr>
              <a:t>经营租赁</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353310" y="1169670"/>
            <a:ext cx="9549765" cy="396938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（二）生产商或经销商出租人的融资租赁</a:t>
            </a:r>
            <a:r>
              <a:rPr lang="zh-CN" sz="2400" b="0">
                <a:ea typeface="宋体" panose="02010600030101010101" pitchFamily="2" charset="-122"/>
              </a:rPr>
              <a:t>（</a:t>
            </a:r>
            <a:r>
              <a:rPr lang="zh-CN" sz="2400" b="1">
                <a:ea typeface="宋体" panose="02010600030101010101" pitchFamily="2" charset="-122"/>
              </a:rPr>
              <a:t>类似分期收款销售</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如果生产商或经销商出租其产品或商品构成</a:t>
            </a:r>
            <a:r>
              <a:rPr lang="zh-CN" sz="2400" b="1">
                <a:ea typeface="宋体" panose="02010600030101010101" pitchFamily="2" charset="-122"/>
              </a:rPr>
              <a:t>融资租赁</a:t>
            </a:r>
            <a:r>
              <a:rPr lang="zh-CN" sz="2400" b="0">
                <a:ea typeface="宋体" panose="02010600030101010101" pitchFamily="2" charset="-122"/>
              </a:rPr>
              <a:t>，则</a:t>
            </a:r>
            <a:r>
              <a:rPr lang="zh-CN" sz="2400" b="1">
                <a:ea typeface="宋体" panose="02010600030101010101" pitchFamily="2" charset="-122"/>
              </a:rPr>
              <a:t>该交易产生的损益应相当于</a:t>
            </a:r>
            <a:r>
              <a:rPr lang="zh-CN" sz="2400" b="0">
                <a:ea typeface="宋体" panose="02010600030101010101" pitchFamily="2" charset="-122"/>
              </a:rPr>
              <a:t>按照考虑适用的交易量或商业折扣后的</a:t>
            </a:r>
            <a:r>
              <a:rPr lang="zh-CN" sz="2400" b="1">
                <a:ea typeface="宋体" panose="02010600030101010101" pitchFamily="2" charset="-122"/>
              </a:rPr>
              <a:t>正常售价直接销售标的资产所产生的损益</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、主营业务收入的确认</a:t>
            </a:r>
          </a:p>
          <a:p>
            <a:pPr indent="0" fontAlgn="auto">
              <a:lnSpc>
                <a:spcPct val="150000"/>
              </a:lnSpc>
            </a:pPr>
            <a:r>
              <a:rPr lang="zh-CN" sz="2400" b="0">
                <a:ea typeface="宋体" panose="02010600030101010101" pitchFamily="2" charset="-122"/>
              </a:rPr>
              <a:t>　　在租赁期开始日应当按照租赁资产</a:t>
            </a:r>
            <a:r>
              <a:rPr lang="zh-CN" sz="2400" b="1">
                <a:ea typeface="宋体" panose="02010600030101010101" pitchFamily="2" charset="-122"/>
              </a:rPr>
              <a:t>公允价值</a:t>
            </a:r>
            <a:r>
              <a:rPr lang="zh-CN" sz="2400" b="0">
                <a:ea typeface="宋体" panose="02010600030101010101" pitchFamily="2" charset="-122"/>
              </a:rPr>
              <a:t>与租赁收款额按市场利率折现的</a:t>
            </a:r>
            <a:r>
              <a:rPr lang="zh-CN" sz="2400" b="1">
                <a:ea typeface="宋体" panose="02010600030101010101" pitchFamily="2" charset="-122"/>
              </a:rPr>
              <a:t>现值</a:t>
            </a:r>
            <a:r>
              <a:rPr lang="zh-CN" sz="2400" b="0">
                <a:ea typeface="宋体" panose="02010600030101010101" pitchFamily="2" charset="-122"/>
              </a:rPr>
              <a:t>两者</a:t>
            </a:r>
            <a:r>
              <a:rPr lang="zh-CN" sz="2400" b="1">
                <a:ea typeface="宋体" panose="02010600030101010101" pitchFamily="2" charset="-122"/>
              </a:rPr>
              <a:t>孰低</a:t>
            </a:r>
            <a:r>
              <a:rPr lang="zh-CN" sz="2400" b="0">
                <a:ea typeface="宋体" panose="02010600030101010101" pitchFamily="2" charset="-122"/>
              </a:rPr>
              <a:t>确认收入。</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249170" y="671195"/>
            <a:ext cx="8228330" cy="4523105"/>
          </a:xfrm>
          <a:prstGeom prst="rect">
            <a:avLst/>
          </a:prstGeom>
          <a:noFill/>
          <a:ln w="9525">
            <a:noFill/>
          </a:ln>
        </p:spPr>
        <p:txBody>
          <a:bodyPr wrap="square">
            <a:spAutoFit/>
          </a:bodyPr>
          <a:lstStyle/>
          <a:p>
            <a:pPr indent="0" fontAlgn="auto">
              <a:lnSpc>
                <a:spcPct val="150000"/>
              </a:lnSpc>
            </a:pPr>
            <a:r>
              <a:rPr lang="en-US" sz="2400" b="0">
                <a:latin typeface="宋体" panose="02010600030101010101" pitchFamily="2" charset="-122"/>
                <a:ea typeface="宋体" panose="02010600030101010101" pitchFamily="2" charset="-122"/>
              </a:rPr>
              <a:t>    2</a:t>
            </a:r>
            <a:r>
              <a:rPr lang="zh-CN" sz="2400" b="0">
                <a:ea typeface="宋体" panose="02010600030101010101" pitchFamily="2" charset="-122"/>
              </a:rPr>
              <a:t>、主营业务成本的确认</a:t>
            </a:r>
          </a:p>
          <a:p>
            <a:pPr indent="0" fontAlgn="auto">
              <a:lnSpc>
                <a:spcPct val="150000"/>
              </a:lnSpc>
            </a:pPr>
            <a:r>
              <a:rPr lang="zh-CN" sz="2400" b="0">
                <a:ea typeface="宋体" panose="02010600030101010101" pitchFamily="2" charset="-122"/>
              </a:rPr>
              <a:t>　　按照</a:t>
            </a:r>
            <a:r>
              <a:rPr lang="zh-CN" sz="2400" b="1">
                <a:ea typeface="宋体" panose="02010600030101010101" pitchFamily="2" charset="-122"/>
              </a:rPr>
              <a:t>租赁资产账面价值扣除未担保余值的现值后的余额</a:t>
            </a:r>
            <a:r>
              <a:rPr lang="zh-CN" sz="2400" b="0">
                <a:ea typeface="宋体" panose="02010600030101010101" pitchFamily="2" charset="-122"/>
              </a:rPr>
              <a:t>结转销售成本。</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3</a:t>
            </a:r>
            <a:r>
              <a:rPr lang="zh-CN" sz="2400" b="0">
                <a:ea typeface="宋体" panose="02010600030101010101" pitchFamily="2" charset="-122"/>
              </a:rPr>
              <a:t>、取得融资租赁所发生成本</a:t>
            </a:r>
          </a:p>
          <a:p>
            <a:pPr indent="0" fontAlgn="auto">
              <a:lnSpc>
                <a:spcPct val="150000"/>
              </a:lnSpc>
            </a:pPr>
            <a:r>
              <a:rPr lang="zh-CN" sz="2400" b="0">
                <a:ea typeface="宋体" panose="02010600030101010101" pitchFamily="2" charset="-122"/>
              </a:rPr>
              <a:t>　　生产商或经销商出租人</a:t>
            </a:r>
            <a:r>
              <a:rPr lang="zh-CN" sz="2400" b="1">
                <a:ea typeface="宋体" panose="02010600030101010101" pitchFamily="2" charset="-122"/>
              </a:rPr>
              <a:t>取得融资租赁所发生的成本不属于初始直接费用，不计入租赁投资净额</a:t>
            </a:r>
            <a:r>
              <a:rPr lang="zh-CN" sz="2400" b="0">
                <a:ea typeface="宋体" panose="02010600030101010101" pitchFamily="2" charset="-122"/>
              </a:rPr>
              <a:t>，计入当期损益（</a:t>
            </a:r>
            <a:r>
              <a:rPr lang="zh-CN" sz="2400" b="1">
                <a:ea typeface="宋体" panose="02010600030101010101" pitchFamily="2" charset="-122"/>
              </a:rPr>
              <a:t>销售费用</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解析</a:t>
            </a:r>
            <a:r>
              <a:rPr lang="zh-CN" sz="2400" b="0">
                <a:ea typeface="宋体" panose="02010600030101010101" pitchFamily="2" charset="-122"/>
              </a:rPr>
              <a:t>：</a:t>
            </a:r>
            <a:r>
              <a:rPr lang="zh-CN" sz="2400" b="1">
                <a:ea typeface="宋体" panose="02010600030101010101" pitchFamily="2" charset="-122"/>
              </a:rPr>
              <a:t>与销售利得相关</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553720"/>
            <a:ext cx="9935845"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【例】甲公司是一家设备生产商，与乙公司（生产型企业）签订了一份租赁合同，向乙公司出租所生产的设备，合同主要条款如下：</a:t>
            </a:r>
          </a:p>
          <a:p>
            <a:pPr indent="0" fontAlgn="auto">
              <a:lnSpc>
                <a:spcPct val="150000"/>
              </a:lnSpc>
            </a:pPr>
            <a:r>
              <a:rPr lang="zh-CN" sz="2400" b="0">
                <a:ea typeface="宋体" panose="02010600030101010101" pitchFamily="2" charset="-122"/>
              </a:rPr>
              <a:t>　　（1）租赁资产：×型数控设备。</a:t>
            </a:r>
          </a:p>
          <a:p>
            <a:pPr indent="0" fontAlgn="auto">
              <a:lnSpc>
                <a:spcPct val="150000"/>
              </a:lnSpc>
            </a:pPr>
            <a:r>
              <a:rPr lang="zh-CN" sz="2400" b="0">
                <a:ea typeface="宋体" panose="02010600030101010101" pitchFamily="2" charset="-122"/>
              </a:rPr>
              <a:t>　　（2）租赁期：2</a:t>
            </a:r>
            <a:r>
              <a:rPr lang="en-US" sz="2400" b="0">
                <a:latin typeface="宋体" panose="02010600030101010101" pitchFamily="2" charset="-122"/>
                <a:ea typeface="宋体" panose="02010600030101010101" pitchFamily="2" charset="-122"/>
              </a:rPr>
              <a:t>022</a:t>
            </a:r>
            <a:r>
              <a:rPr lang="zh-CN" sz="2400" b="0">
                <a:ea typeface="宋体" panose="02010600030101010101" pitchFamily="2" charset="-122"/>
              </a:rPr>
              <a:t>年1月1日至2</a:t>
            </a:r>
            <a:r>
              <a:rPr lang="en-US" sz="2400" b="0">
                <a:latin typeface="宋体" panose="02010600030101010101" pitchFamily="2" charset="-122"/>
                <a:ea typeface="宋体" panose="02010600030101010101" pitchFamily="2" charset="-122"/>
              </a:rPr>
              <a:t>024</a:t>
            </a:r>
            <a:r>
              <a:rPr lang="zh-CN" sz="2400" b="0">
                <a:ea typeface="宋体" panose="02010600030101010101" pitchFamily="2" charset="-122"/>
              </a:rPr>
              <a:t>年12月31日，共3年。</a:t>
            </a:r>
          </a:p>
          <a:p>
            <a:pPr indent="0" fontAlgn="auto">
              <a:lnSpc>
                <a:spcPct val="150000"/>
              </a:lnSpc>
            </a:pPr>
            <a:r>
              <a:rPr lang="zh-CN" sz="2400" b="0">
                <a:ea typeface="宋体" panose="02010600030101010101" pitchFamily="2" charset="-122"/>
              </a:rPr>
              <a:t>　　（3）租金支付：自2</a:t>
            </a:r>
            <a:r>
              <a:rPr lang="en-US" sz="2400" b="0">
                <a:latin typeface="宋体" panose="02010600030101010101" pitchFamily="2" charset="-122"/>
                <a:ea typeface="宋体" panose="02010600030101010101" pitchFamily="2" charset="-122"/>
              </a:rPr>
              <a:t>022</a:t>
            </a:r>
            <a:r>
              <a:rPr lang="zh-CN" sz="2400" b="0">
                <a:ea typeface="宋体" panose="02010600030101010101" pitchFamily="2" charset="-122"/>
              </a:rPr>
              <a:t>年起</a:t>
            </a:r>
            <a:r>
              <a:rPr lang="zh-CN" sz="2400" b="1">
                <a:ea typeface="宋体" panose="02010600030101010101" pitchFamily="2" charset="-122"/>
              </a:rPr>
              <a:t>每年年末支付年租金1 000万元</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（4）租赁合同规定的年利率：</a:t>
            </a:r>
            <a:r>
              <a:rPr lang="zh-CN" sz="2400" b="1">
                <a:ea typeface="宋体" panose="02010600030101010101" pitchFamily="2" charset="-122"/>
              </a:rPr>
              <a:t>5％</a:t>
            </a:r>
            <a:r>
              <a:rPr lang="zh-CN" sz="2400" b="0">
                <a:ea typeface="宋体" panose="02010600030101010101" pitchFamily="2" charset="-122"/>
              </a:rPr>
              <a:t>，与</a:t>
            </a:r>
            <a:r>
              <a:rPr lang="zh-CN" sz="2400" b="1">
                <a:ea typeface="宋体" panose="02010600030101010101" pitchFamily="2" charset="-122"/>
              </a:rPr>
              <a:t>市场利率</a:t>
            </a:r>
            <a:r>
              <a:rPr lang="zh-CN" sz="2400" b="0">
                <a:ea typeface="宋体" panose="02010600030101010101" pitchFamily="2" charset="-122"/>
              </a:rPr>
              <a:t>相同。</a:t>
            </a:r>
          </a:p>
          <a:p>
            <a:pPr indent="0" fontAlgn="auto">
              <a:lnSpc>
                <a:spcPct val="150000"/>
              </a:lnSpc>
            </a:pPr>
            <a:r>
              <a:rPr lang="zh-CN" sz="2400" b="0">
                <a:ea typeface="宋体" panose="02010600030101010101" pitchFamily="2" charset="-122"/>
              </a:rPr>
              <a:t>　　（5）该设备于2</a:t>
            </a:r>
            <a:r>
              <a:rPr lang="en-US" sz="2400" b="0">
                <a:latin typeface="宋体" panose="02010600030101010101" pitchFamily="2" charset="-122"/>
                <a:ea typeface="宋体" panose="02010600030101010101" pitchFamily="2" charset="-122"/>
              </a:rPr>
              <a:t>022</a:t>
            </a:r>
            <a:r>
              <a:rPr lang="zh-CN" sz="2400" b="0">
                <a:ea typeface="宋体" panose="02010600030101010101" pitchFamily="2" charset="-122"/>
              </a:rPr>
              <a:t>年1月1日的</a:t>
            </a:r>
            <a:r>
              <a:rPr lang="zh-CN" sz="2400" b="1">
                <a:ea typeface="宋体" panose="02010600030101010101" pitchFamily="2" charset="-122"/>
              </a:rPr>
              <a:t>公允价值为2 700万元，账面价值为2 000万元</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（6）甲公司取得该租赁</a:t>
            </a:r>
            <a:r>
              <a:rPr lang="zh-CN" sz="2400" b="1">
                <a:ea typeface="宋体" panose="02010600030101010101" pitchFamily="2" charset="-122"/>
              </a:rPr>
              <a:t>发生的相关成本为5万元</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205355" y="673100"/>
            <a:ext cx="9652635"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（7）该设备于2</a:t>
            </a:r>
            <a:r>
              <a:rPr lang="en-US" sz="2400" b="0">
                <a:latin typeface="宋体" panose="02010600030101010101" pitchFamily="2" charset="-122"/>
                <a:ea typeface="宋体" panose="02010600030101010101" pitchFamily="2" charset="-122"/>
              </a:rPr>
              <a:t>022</a:t>
            </a:r>
            <a:r>
              <a:rPr lang="zh-CN" sz="2400" b="0">
                <a:ea typeface="宋体" panose="02010600030101010101" pitchFamily="2" charset="-122"/>
              </a:rPr>
              <a:t>年1月1日交付乙公司，预计使用寿命为8年，无残值；</a:t>
            </a:r>
            <a:r>
              <a:rPr lang="zh-CN" sz="2400" b="1">
                <a:ea typeface="宋体" panose="02010600030101010101" pitchFamily="2" charset="-122"/>
              </a:rPr>
              <a:t>租赁期届满时，乙公司可以0.1万元购买该设备，预计租赁到期日该设备的公允价值不低于1 500万元，乙公司对此金额提供担保</a:t>
            </a:r>
            <a:r>
              <a:rPr lang="zh-CN" sz="2400" b="0">
                <a:ea typeface="宋体" panose="02010600030101010101" pitchFamily="2" charset="-122"/>
              </a:rPr>
              <a:t>；租赁期内该设备的保险、维修等费用均由乙公司自行承担。</a:t>
            </a:r>
          </a:p>
          <a:p>
            <a:pPr indent="0" fontAlgn="auto">
              <a:lnSpc>
                <a:spcPct val="150000"/>
              </a:lnSpc>
            </a:pPr>
            <a:r>
              <a:rPr lang="zh-CN" sz="2400" b="0">
                <a:ea typeface="宋体" panose="02010600030101010101" pitchFamily="2" charset="-122"/>
              </a:rPr>
              <a:t>　　甲公司需要根据租赁收款额、未担保余值和租赁资产公允价值重新计算</a:t>
            </a:r>
            <a:r>
              <a:rPr lang="zh-CN" sz="2400" b="1">
                <a:ea typeface="宋体" panose="02010600030101010101" pitchFamily="2" charset="-122"/>
              </a:rPr>
              <a:t>租赁内含利率为5.46％</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假设不考虑其他因素和各项税费影响。已知：（P/A，5％，3）＝2.7232；（P/F，5％，3）＝0.8638；（P/A，6％，3）＝2.6730；（P/F，6％，3）＝0.8396。</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45110" y="487680"/>
            <a:ext cx="11739245" cy="507746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（1）租赁期满出租人乙公司可以远低于租赁到期日租赁资产公允价值0.1万元购买租赁资产，甲公司认为其可以合理确定乙公司将行使购买选择权，因此，甲公司</a:t>
            </a:r>
            <a:r>
              <a:rPr lang="zh-CN" sz="2400" b="1">
                <a:ea typeface="宋体" panose="02010600030101010101" pitchFamily="2" charset="-122"/>
              </a:rPr>
              <a:t>将该租赁认定为融资租赁</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（2）租赁收款额＝租金×期数＋购买价格＝1 000×3＋0.1＝3 000.1</a:t>
            </a:r>
          </a:p>
          <a:p>
            <a:pPr indent="0" fontAlgn="auto">
              <a:lnSpc>
                <a:spcPct val="150000"/>
              </a:lnSpc>
            </a:pPr>
            <a:r>
              <a:rPr lang="zh-CN" sz="2400" b="0">
                <a:ea typeface="宋体" panose="02010600030101010101" pitchFamily="2" charset="-122"/>
              </a:rPr>
              <a:t>　　租赁收款额现值＝1 000×（</a:t>
            </a:r>
            <a:r>
              <a:rPr lang="en-US" sz="2400" b="1">
                <a:latin typeface="宋体" panose="02010600030101010101" pitchFamily="2" charset="-122"/>
                <a:ea typeface="宋体" panose="02010600030101010101" pitchFamily="2" charset="-122"/>
              </a:rPr>
              <a:t>P/A</a:t>
            </a:r>
            <a:r>
              <a:rPr lang="zh-CN" sz="2400" b="0">
                <a:ea typeface="宋体" panose="02010600030101010101" pitchFamily="2" charset="-122"/>
              </a:rPr>
              <a:t>，</a:t>
            </a:r>
            <a:r>
              <a:rPr lang="zh-CN" sz="2400" b="1">
                <a:ea typeface="宋体" panose="02010600030101010101" pitchFamily="2" charset="-122"/>
              </a:rPr>
              <a:t>5％</a:t>
            </a:r>
            <a:r>
              <a:rPr lang="zh-CN" sz="2400" b="0">
                <a:ea typeface="宋体" panose="02010600030101010101" pitchFamily="2" charset="-122"/>
              </a:rPr>
              <a:t>，3）＋0.1×（</a:t>
            </a:r>
            <a:r>
              <a:rPr lang="en-US" sz="2400" b="1">
                <a:latin typeface="宋体" panose="02010600030101010101" pitchFamily="2" charset="-122"/>
                <a:ea typeface="宋体" panose="02010600030101010101" pitchFamily="2" charset="-122"/>
              </a:rPr>
              <a:t>P/F</a:t>
            </a:r>
            <a:r>
              <a:rPr lang="zh-CN" sz="2400" b="0">
                <a:ea typeface="宋体" panose="02010600030101010101" pitchFamily="2" charset="-122"/>
              </a:rPr>
              <a:t>，</a:t>
            </a:r>
            <a:r>
              <a:rPr lang="zh-CN" sz="2400" b="1">
                <a:ea typeface="宋体" panose="02010600030101010101" pitchFamily="2" charset="-122"/>
              </a:rPr>
              <a:t>5％</a:t>
            </a:r>
            <a:r>
              <a:rPr lang="zh-CN" sz="2400" b="0">
                <a:ea typeface="宋体" panose="02010600030101010101" pitchFamily="2" charset="-122"/>
              </a:rPr>
              <a:t>，3）＝1 000</a:t>
            </a:r>
          </a:p>
          <a:p>
            <a:pPr indent="0" fontAlgn="auto">
              <a:lnSpc>
                <a:spcPct val="150000"/>
              </a:lnSpc>
            </a:pPr>
            <a:r>
              <a:rPr lang="zh-CN" sz="2400" b="0">
                <a:ea typeface="宋体" panose="02010600030101010101" pitchFamily="2" charset="-122"/>
              </a:rPr>
              <a:t>×2.7232＋0.1×0.8638＝2 723.29</a:t>
            </a:r>
          </a:p>
          <a:p>
            <a:pPr indent="0" fontAlgn="auto">
              <a:lnSpc>
                <a:spcPct val="150000"/>
              </a:lnSpc>
            </a:pPr>
            <a:r>
              <a:rPr lang="zh-CN" sz="2400" b="0">
                <a:ea typeface="宋体" panose="02010600030101010101" pitchFamily="2" charset="-122"/>
              </a:rPr>
              <a:t>　　租赁资产公允价值2 700与租赁收款额现值2 723.29两者</a:t>
            </a:r>
            <a:r>
              <a:rPr lang="zh-CN" sz="2400" b="1">
                <a:ea typeface="宋体" panose="02010600030101010101" pitchFamily="2" charset="-122"/>
              </a:rPr>
              <a:t>孰低</a:t>
            </a:r>
            <a:r>
              <a:rPr lang="zh-CN" sz="2400" b="0">
                <a:ea typeface="宋体" panose="02010600030101010101" pitchFamily="2" charset="-122"/>
              </a:rPr>
              <a:t>，确认收入为2 700。</a:t>
            </a:r>
          </a:p>
          <a:p>
            <a:pPr indent="0" fontAlgn="auto">
              <a:lnSpc>
                <a:spcPct val="150000"/>
              </a:lnSpc>
            </a:pPr>
            <a:r>
              <a:rPr lang="zh-CN" sz="2400" b="0">
                <a:ea typeface="宋体" panose="02010600030101010101" pitchFamily="2" charset="-122"/>
              </a:rPr>
              <a:t>　　（3）销售成本＝账面价值－未担保余值的现值＝2 000－0＝2 000</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338070" y="776605"/>
            <a:ext cx="8451215"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（4）</a:t>
            </a:r>
            <a:r>
              <a:rPr lang="en-US" sz="2400" b="1">
                <a:latin typeface="宋体" panose="02010600030101010101" pitchFamily="2" charset="-122"/>
                <a:ea typeface="宋体" panose="02010600030101010101" pitchFamily="2" charset="-122"/>
              </a:rPr>
              <a:t>2022</a:t>
            </a:r>
            <a:r>
              <a:rPr lang="zh-CN" sz="2400" b="1">
                <a:ea typeface="宋体" panose="02010600030101010101" pitchFamily="2" charset="-122"/>
              </a:rPr>
              <a:t>年1月1日（租赁期开始日）</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借：应收融资租赁款</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租赁收款额</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3 000.1</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贷：主营业务收入　　　　　　　　　　　</a:t>
            </a:r>
            <a:r>
              <a:rPr lang="en-US" sz="2400" b="0">
                <a:latin typeface="宋体" panose="02010600030101010101" pitchFamily="2" charset="-122"/>
                <a:ea typeface="宋体" panose="02010600030101010101" pitchFamily="2" charset="-122"/>
              </a:rPr>
              <a:t> 2 700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应收融资租赁款</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未实现融资收益</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300.1</a:t>
            </a:r>
            <a:r>
              <a:rPr lang="zh-CN" sz="2400" b="0">
                <a:ea typeface="宋体" panose="02010600030101010101" pitchFamily="2" charset="-122"/>
              </a:rPr>
              <a:t>（差额）</a:t>
            </a:r>
          </a:p>
          <a:p>
            <a:pPr indent="0" fontAlgn="auto">
              <a:lnSpc>
                <a:spcPct val="150000"/>
              </a:lnSpc>
            </a:pPr>
            <a:r>
              <a:rPr lang="zh-CN" sz="2400" b="0">
                <a:ea typeface="宋体" panose="02010600030101010101" pitchFamily="2" charset="-122"/>
              </a:rPr>
              <a:t>　　借：主营业务成本　</a:t>
            </a:r>
            <a:r>
              <a:rPr lang="en-US" sz="2400" b="0">
                <a:latin typeface="宋体" panose="02010600030101010101" pitchFamily="2" charset="-122"/>
                <a:ea typeface="宋体" panose="02010600030101010101" pitchFamily="2" charset="-122"/>
              </a:rPr>
              <a:t>2 000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贷：库存商品　　　</a:t>
            </a:r>
            <a:r>
              <a:rPr lang="en-US" sz="2400" b="0">
                <a:latin typeface="宋体" panose="02010600030101010101" pitchFamily="2" charset="-122"/>
                <a:ea typeface="宋体" panose="02010600030101010101" pitchFamily="2" charset="-122"/>
              </a:rPr>
              <a:t>2 000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借：销售费用　　　　　</a:t>
            </a:r>
            <a:r>
              <a:rPr lang="en-US" sz="2400" b="0">
                <a:latin typeface="宋体" panose="02010600030101010101" pitchFamily="2" charset="-122"/>
                <a:ea typeface="宋体" panose="02010600030101010101" pitchFamily="2" charset="-122"/>
              </a:rPr>
              <a:t>5</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贷：银行存款　　　　　</a:t>
            </a:r>
            <a:r>
              <a:rPr lang="en-US" sz="2400" b="0">
                <a:latin typeface="宋体" panose="02010600030101010101" pitchFamily="2" charset="-122"/>
                <a:ea typeface="宋体" panose="02010600030101010101" pitchFamily="2" charset="-122"/>
              </a:rPr>
              <a:t>5</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9790430" y="3761105"/>
            <a:ext cx="2323465" cy="3096895"/>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434340" y="542925"/>
            <a:ext cx="9926320" cy="396938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　C.甲公司（客户）与乙公司（供应方）签订合同，合同要求乙公司在6年内按照约定的时间表使用指定型号的火车车厢为甲公司运输约定数量的货物。合同中约定的时间表和货物数量相当于甲公司在6年内有权使用12节指定型号火车车厢。合同规定了所运输货物的性质。</a:t>
            </a:r>
            <a:r>
              <a:rPr lang="zh-CN" sz="2400" b="1">
                <a:ea typeface="宋体" panose="02010600030101010101" pitchFamily="2" charset="-122"/>
              </a:rPr>
              <a:t>乙公司有大量类似的车厢可以满足合同要求</a:t>
            </a:r>
            <a:r>
              <a:rPr lang="zh-CN" sz="2400" b="0">
                <a:ea typeface="宋体" panose="02010600030101010101" pitchFamily="2" charset="-122"/>
              </a:rPr>
              <a:t>。车厢不用于运输货物时存放在乙公司处。因此，合同中12节指定型号火车车厢属于已识别资产</a:t>
            </a:r>
          </a:p>
          <a:p>
            <a:pPr indent="0" fontAlgn="auto">
              <a:lnSpc>
                <a:spcPct val="150000"/>
              </a:lnSpc>
            </a:pPr>
            <a:r>
              <a:rPr lang="zh-CN" sz="2400" b="0">
                <a:ea typeface="宋体" panose="02010600030101010101" pitchFamily="2" charset="-122"/>
              </a:rPr>
              <a:t>　　</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976630"/>
            <a:ext cx="9801225" cy="3969385"/>
          </a:xfrm>
          <a:prstGeom prst="rect">
            <a:avLst/>
          </a:prstGeom>
          <a:noFill/>
          <a:ln w="9525">
            <a:noFill/>
          </a:ln>
        </p:spPr>
        <p:txBody>
          <a:bodyPr wrap="square">
            <a:spAutoFit/>
          </a:bodyPr>
          <a:lstStyle/>
          <a:p>
            <a:pPr indent="0" fontAlgn="auto">
              <a:lnSpc>
                <a:spcPct val="150000"/>
              </a:lnSpc>
            </a:pPr>
            <a:r>
              <a:rPr lang="en-US" sz="2400" b="1">
                <a:latin typeface="宋体" panose="02010600030101010101" pitchFamily="2" charset="-122"/>
                <a:ea typeface="宋体" panose="02010600030101010101" pitchFamily="2" charset="-122"/>
              </a:rPr>
              <a:t>2022</a:t>
            </a:r>
            <a:r>
              <a:rPr lang="zh-CN" sz="2400" b="1">
                <a:ea typeface="宋体" panose="02010600030101010101" pitchFamily="2" charset="-122"/>
              </a:rPr>
              <a:t>年12月31日</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借：银行存款　　　　　　　　　　　　　</a:t>
            </a:r>
            <a:r>
              <a:rPr lang="en-US" sz="2400" b="0">
                <a:latin typeface="宋体" panose="02010600030101010101" pitchFamily="2" charset="-122"/>
                <a:ea typeface="宋体" panose="02010600030101010101" pitchFamily="2" charset="-122"/>
              </a:rPr>
              <a:t>1 000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贷：应收融资租赁款</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租赁收款额</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1 000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未实现融资收益的摊销额＝（</a:t>
            </a:r>
            <a:r>
              <a:rPr lang="zh-CN" sz="2400" b="1">
                <a:ea typeface="宋体" panose="02010600030101010101" pitchFamily="2" charset="-122"/>
              </a:rPr>
              <a:t>年初</a:t>
            </a:r>
            <a:r>
              <a:rPr lang="zh-CN" sz="2400" b="0">
                <a:ea typeface="宋体" panose="02010600030101010101" pitchFamily="2" charset="-122"/>
              </a:rPr>
              <a:t>租赁收款额3 000.1－</a:t>
            </a:r>
            <a:r>
              <a:rPr lang="zh-CN" sz="2400" b="1">
                <a:ea typeface="宋体" panose="02010600030101010101" pitchFamily="2" charset="-122"/>
              </a:rPr>
              <a:t>年初</a:t>
            </a:r>
            <a:r>
              <a:rPr lang="zh-CN" sz="2400" b="0">
                <a:ea typeface="宋体" panose="02010600030101010101" pitchFamily="2" charset="-122"/>
              </a:rPr>
              <a:t>未实现融资收益300.1）×</a:t>
            </a:r>
            <a:r>
              <a:rPr lang="zh-CN" sz="2400" b="1">
                <a:ea typeface="宋体" panose="02010600030101010101" pitchFamily="2" charset="-122"/>
              </a:rPr>
              <a:t>5.46％</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147.42</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借：应收融资租赁款</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未实现融资收益</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147.42</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贷：租赁收入　　　　　　　　　　　　　　</a:t>
            </a:r>
            <a:r>
              <a:rPr lang="en-US" sz="2400" b="0">
                <a:latin typeface="宋体" panose="02010600030101010101" pitchFamily="2" charset="-122"/>
                <a:ea typeface="宋体" panose="02010600030101010101" pitchFamily="2" charset="-122"/>
              </a:rPr>
              <a:t>147.42</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427605" y="1444625"/>
            <a:ext cx="8557895" cy="3969385"/>
          </a:xfrm>
          <a:prstGeom prst="rect">
            <a:avLst/>
          </a:prstGeom>
          <a:noFill/>
          <a:ln w="9525">
            <a:noFill/>
          </a:ln>
        </p:spPr>
        <p:txBody>
          <a:bodyPr wrap="square">
            <a:spAutoFit/>
          </a:bodyPr>
          <a:lstStyle/>
          <a:p>
            <a:pPr indent="0" fontAlgn="auto">
              <a:lnSpc>
                <a:spcPct val="150000"/>
              </a:lnSpc>
            </a:pPr>
            <a:r>
              <a:rPr lang="en-US" sz="2400" b="1">
                <a:latin typeface="宋体" panose="02010600030101010101" pitchFamily="2" charset="-122"/>
                <a:ea typeface="宋体" panose="02010600030101010101" pitchFamily="2" charset="-122"/>
              </a:rPr>
              <a:t>2023</a:t>
            </a:r>
            <a:r>
              <a:rPr lang="zh-CN" sz="2400" b="1">
                <a:ea typeface="宋体" panose="02010600030101010101" pitchFamily="2" charset="-122"/>
              </a:rPr>
              <a:t>年12月31日</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借：银行存款　　　　　　　　　　　</a:t>
            </a:r>
            <a:r>
              <a:rPr lang="en-US" sz="2400" b="0">
                <a:latin typeface="宋体" panose="02010600030101010101" pitchFamily="2" charset="-122"/>
                <a:ea typeface="宋体" panose="02010600030101010101" pitchFamily="2" charset="-122"/>
              </a:rPr>
              <a:t>1 000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贷：应收融资租赁款</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租赁收款额</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1 000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未实现融资收益的摊销额＝[（</a:t>
            </a:r>
            <a:r>
              <a:rPr lang="zh-CN" sz="2400" b="1">
                <a:ea typeface="宋体" panose="02010600030101010101" pitchFamily="2" charset="-122"/>
              </a:rPr>
              <a:t>3 000.1－1 000</a:t>
            </a:r>
            <a:r>
              <a:rPr lang="zh-CN" sz="2400" b="0">
                <a:ea typeface="宋体" panose="02010600030101010101" pitchFamily="2" charset="-122"/>
              </a:rPr>
              <a:t>）－（</a:t>
            </a:r>
            <a:r>
              <a:rPr lang="zh-CN" sz="2400" b="1">
                <a:ea typeface="宋体" panose="02010600030101010101" pitchFamily="2" charset="-122"/>
              </a:rPr>
              <a:t>300.1－147.42</a:t>
            </a:r>
            <a:r>
              <a:rPr lang="zh-CN" sz="2400" b="0">
                <a:ea typeface="宋体" panose="02010600030101010101" pitchFamily="2" charset="-122"/>
              </a:rPr>
              <a:t>）]×5.46％＝100.87</a:t>
            </a:r>
          </a:p>
          <a:p>
            <a:pPr indent="0" fontAlgn="auto">
              <a:lnSpc>
                <a:spcPct val="150000"/>
              </a:lnSpc>
            </a:pPr>
            <a:r>
              <a:rPr lang="zh-CN" sz="2400" b="0">
                <a:ea typeface="宋体" panose="02010600030101010101" pitchFamily="2" charset="-122"/>
              </a:rPr>
              <a:t>　　借：应收融资租赁款</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未实现融资收益</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100.87</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贷：租赁收入　　　　　　　　　　　　　　</a:t>
            </a:r>
            <a:r>
              <a:rPr lang="en-US" sz="2400" b="0">
                <a:latin typeface="宋体" panose="02010600030101010101" pitchFamily="2" charset="-122"/>
                <a:ea typeface="宋体" panose="02010600030101010101" pitchFamily="2" charset="-122"/>
              </a:rPr>
              <a:t>100.87</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294255" y="1642745"/>
            <a:ext cx="9058910" cy="2861310"/>
          </a:xfrm>
          <a:prstGeom prst="rect">
            <a:avLst/>
          </a:prstGeom>
          <a:noFill/>
          <a:ln w="9525">
            <a:noFill/>
          </a:ln>
        </p:spPr>
        <p:txBody>
          <a:bodyPr wrap="square">
            <a:spAutoFit/>
          </a:bodyPr>
          <a:lstStyle/>
          <a:p>
            <a:pPr indent="0" fontAlgn="auto">
              <a:lnSpc>
                <a:spcPct val="150000"/>
              </a:lnSpc>
            </a:pPr>
            <a:r>
              <a:rPr lang="en-US" sz="2400" b="1">
                <a:latin typeface="宋体" panose="02010600030101010101" pitchFamily="2" charset="-122"/>
                <a:ea typeface="宋体" panose="02010600030101010101" pitchFamily="2" charset="-122"/>
              </a:rPr>
              <a:t>2024</a:t>
            </a:r>
            <a:r>
              <a:rPr lang="zh-CN" sz="2400" b="1">
                <a:ea typeface="宋体" panose="02010600030101010101" pitchFamily="2" charset="-122"/>
              </a:rPr>
              <a:t>年12月31日</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借：银行存款　　　　　　　　　　</a:t>
            </a:r>
            <a:r>
              <a:rPr lang="en-US" sz="2400" b="0">
                <a:latin typeface="宋体" panose="02010600030101010101" pitchFamily="2" charset="-122"/>
                <a:ea typeface="宋体" panose="02010600030101010101" pitchFamily="2" charset="-122"/>
              </a:rPr>
              <a:t>1 000.1</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贷：应收融资租赁款</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租赁收款额</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1 000.1</a:t>
            </a:r>
            <a:r>
              <a:rPr lang="zh-CN" sz="2400" b="0">
                <a:ea typeface="宋体" panose="02010600030101010101" pitchFamily="2" charset="-122"/>
              </a:rPr>
              <a:t>（余额）</a:t>
            </a:r>
          </a:p>
          <a:p>
            <a:pPr indent="0" fontAlgn="auto">
              <a:lnSpc>
                <a:spcPct val="150000"/>
              </a:lnSpc>
            </a:pPr>
            <a:r>
              <a:rPr lang="zh-CN" sz="2400" b="0">
                <a:ea typeface="宋体" panose="02010600030101010101" pitchFamily="2" charset="-122"/>
              </a:rPr>
              <a:t>　　借：应收融资租赁款</a:t>
            </a:r>
            <a:r>
              <a:rPr lang="en-US" sz="2400" b="0">
                <a:latin typeface="宋体" panose="02010600030101010101" pitchFamily="2" charset="-122"/>
                <a:ea typeface="宋体" panose="02010600030101010101" pitchFamily="2" charset="-122"/>
              </a:rPr>
              <a:t>—</a:t>
            </a:r>
            <a:r>
              <a:rPr lang="zh-CN" sz="2400" b="1">
                <a:ea typeface="宋体" panose="02010600030101010101" pitchFamily="2" charset="-122"/>
              </a:rPr>
              <a:t>未实现融资收益</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 51.81</a:t>
            </a:r>
            <a:r>
              <a:rPr lang="zh-CN" sz="2400" b="0">
                <a:ea typeface="宋体" panose="02010600030101010101" pitchFamily="2" charset="-122"/>
              </a:rPr>
              <a:t>（余额）</a:t>
            </a:r>
          </a:p>
          <a:p>
            <a:pPr indent="0" fontAlgn="auto">
              <a:lnSpc>
                <a:spcPct val="150000"/>
              </a:lnSpc>
            </a:pPr>
            <a:r>
              <a:rPr lang="zh-CN" sz="2400" b="0">
                <a:ea typeface="宋体" panose="02010600030101010101" pitchFamily="2" charset="-122"/>
              </a:rPr>
              <a:t>　　　　贷：租赁收入　　　　　　　　　　　　　　</a:t>
            </a:r>
            <a:r>
              <a:rPr lang="en-US" sz="2400" b="0">
                <a:latin typeface="宋体" panose="02010600030101010101" pitchFamily="2" charset="-122"/>
                <a:ea typeface="宋体" panose="02010600030101010101" pitchFamily="2" charset="-122"/>
              </a:rPr>
              <a:t> 51.81</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890905"/>
            <a:ext cx="9761855" cy="5077460"/>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（三）售后租回交易</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企业应当按照新收入准则的规定，评估确定售后租回交易中的资产转让是否属于销售，并区别进行会计处理。</a:t>
            </a:r>
          </a:p>
          <a:p>
            <a:pPr indent="0" fontAlgn="auto">
              <a:lnSpc>
                <a:spcPct val="150000"/>
              </a:lnSpc>
            </a:pP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a:t>
            </a:r>
            <a:r>
              <a:rPr lang="zh-CN" sz="2400" b="0">
                <a:ea typeface="宋体" panose="02010600030101010101" pitchFamily="2" charset="-122"/>
              </a:rPr>
              <a:t>、售后租回交易中的资产转让</a:t>
            </a:r>
            <a:r>
              <a:rPr lang="zh-CN" sz="2400" b="1">
                <a:ea typeface="宋体" panose="02010600030101010101" pitchFamily="2" charset="-122"/>
              </a:rPr>
              <a:t>属于销售</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卖方兼承租人</a:t>
            </a:r>
            <a:r>
              <a:rPr lang="zh-CN" sz="2400" b="0">
                <a:ea typeface="宋体" panose="02010600030101010101" pitchFamily="2" charset="-122"/>
              </a:rPr>
              <a:t>：应当按原资产账面价值中与租回获得的</a:t>
            </a:r>
            <a:r>
              <a:rPr lang="zh-CN" sz="2400" b="1">
                <a:ea typeface="宋体" panose="02010600030101010101" pitchFamily="2" charset="-122"/>
              </a:rPr>
              <a:t>使用权有关</a:t>
            </a:r>
            <a:r>
              <a:rPr lang="zh-CN" sz="2400" b="0">
                <a:ea typeface="宋体" panose="02010600030101010101" pitchFamily="2" charset="-122"/>
              </a:rPr>
              <a:t>的部分，计量售后租回所形成的使用权资产，并</a:t>
            </a:r>
            <a:r>
              <a:rPr lang="zh-CN" sz="2400" b="1">
                <a:ea typeface="宋体" panose="02010600030101010101" pitchFamily="2" charset="-122"/>
              </a:rPr>
              <a:t>仅就转让至买方兼出租人的权利确认相关利得或损失</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买方兼出租人</a:t>
            </a:r>
            <a:r>
              <a:rPr lang="zh-CN" sz="2400" b="0">
                <a:ea typeface="宋体" panose="02010600030101010101" pitchFamily="2" charset="-122"/>
              </a:rPr>
              <a:t>：根据其他适用的企业会计准则对资产购买进行会计处理，并</a:t>
            </a:r>
            <a:r>
              <a:rPr lang="zh-CN" sz="2400" b="1">
                <a:ea typeface="宋体" panose="02010600030101010101" pitchFamily="2" charset="-122"/>
              </a:rPr>
              <a:t>根据租赁准则对资产出租进行会计处理</a:t>
            </a:r>
            <a:r>
              <a:rPr lang="zh-CN" sz="2400" b="0">
                <a:ea typeface="宋体" panose="02010600030101010101" pitchFamily="2" charset="-122"/>
              </a:rPr>
              <a:t>。</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517525"/>
            <a:ext cx="9748520" cy="5077460"/>
          </a:xfrm>
          <a:prstGeom prst="rect">
            <a:avLst/>
          </a:prstGeom>
          <a:noFill/>
          <a:ln w="9525">
            <a:noFill/>
          </a:ln>
        </p:spPr>
        <p:txBody>
          <a:bodyPr wrap="square">
            <a:spAutoFit/>
          </a:bodyPr>
          <a:lstStyle/>
          <a:p>
            <a:pPr indent="0" fontAlgn="auto">
              <a:lnSpc>
                <a:spcPct val="150000"/>
              </a:lnSpc>
            </a:pPr>
            <a:r>
              <a:rPr lang="en-US" altLang="zh-CN" sz="2400" b="0">
                <a:ea typeface="宋体" panose="02010600030101010101" pitchFamily="2" charset="-122"/>
              </a:rPr>
              <a:t>       </a:t>
            </a:r>
            <a:r>
              <a:rPr lang="zh-CN" sz="2400" b="0">
                <a:ea typeface="宋体" panose="02010600030101010101" pitchFamily="2" charset="-122"/>
              </a:rPr>
              <a:t>【例】</a:t>
            </a:r>
            <a:r>
              <a:rPr lang="en-US" sz="2400" b="0">
                <a:latin typeface="宋体" panose="02010600030101010101" pitchFamily="2" charset="-122"/>
                <a:ea typeface="宋体" panose="02010600030101010101" pitchFamily="2" charset="-122"/>
              </a:rPr>
              <a:t>2022</a:t>
            </a:r>
            <a:r>
              <a:rPr lang="zh-CN" sz="2400" b="0">
                <a:ea typeface="宋体" panose="02010600030101010101" pitchFamily="2" charset="-122"/>
              </a:rPr>
              <a:t>年1月1日甲公司（卖方兼承租人）</a:t>
            </a:r>
            <a:r>
              <a:rPr lang="zh-CN" sz="2400" b="1">
                <a:ea typeface="宋体" panose="02010600030101010101" pitchFamily="2" charset="-122"/>
              </a:rPr>
              <a:t>以银行存款</a:t>
            </a:r>
            <a:r>
              <a:rPr lang="en-US" sz="2400" b="1">
                <a:latin typeface="宋体" panose="02010600030101010101" pitchFamily="2" charset="-122"/>
                <a:ea typeface="宋体" panose="02010600030101010101" pitchFamily="2" charset="-122"/>
              </a:rPr>
              <a:t>4000</a:t>
            </a:r>
            <a:r>
              <a:rPr lang="zh-CN" sz="2400" b="1">
                <a:ea typeface="宋体" panose="02010600030101010101" pitchFamily="2" charset="-122"/>
              </a:rPr>
              <a:t>万元的价格</a:t>
            </a:r>
            <a:r>
              <a:rPr lang="zh-CN" sz="2400" b="0">
                <a:ea typeface="宋体" panose="02010600030101010101" pitchFamily="2" charset="-122"/>
              </a:rPr>
              <a:t>向乙公司（买方兼出租人）出售一栋建筑物，</a:t>
            </a:r>
            <a:r>
              <a:rPr lang="zh-CN" sz="2400" b="1">
                <a:ea typeface="宋体" panose="02010600030101010101" pitchFamily="2" charset="-122"/>
              </a:rPr>
              <a:t>交易前该建筑物的账面原值为</a:t>
            </a:r>
            <a:r>
              <a:rPr lang="en-US" sz="2400" b="1">
                <a:latin typeface="宋体" panose="02010600030101010101" pitchFamily="2" charset="-122"/>
                <a:ea typeface="宋体" panose="02010600030101010101" pitchFamily="2" charset="-122"/>
              </a:rPr>
              <a:t>2400</a:t>
            </a:r>
            <a:r>
              <a:rPr lang="zh-CN" sz="2400" b="1">
                <a:ea typeface="宋体" panose="02010600030101010101" pitchFamily="2" charset="-122"/>
              </a:rPr>
              <a:t>万元，累计折旧为</a:t>
            </a:r>
            <a:r>
              <a:rPr lang="en-US" sz="2400" b="1">
                <a:latin typeface="宋体" panose="02010600030101010101" pitchFamily="2" charset="-122"/>
                <a:ea typeface="宋体" panose="02010600030101010101" pitchFamily="2" charset="-122"/>
              </a:rPr>
              <a:t>400</a:t>
            </a:r>
            <a:r>
              <a:rPr lang="zh-CN" sz="2400" b="1">
                <a:ea typeface="宋体" panose="02010600030101010101" pitchFamily="2" charset="-122"/>
              </a:rPr>
              <a:t>万元。该建筑物在销售当日的公允价值为</a:t>
            </a:r>
            <a:r>
              <a:rPr lang="en-US" sz="2400" b="1">
                <a:latin typeface="宋体" panose="02010600030101010101" pitchFamily="2" charset="-122"/>
                <a:ea typeface="宋体" panose="02010600030101010101" pitchFamily="2" charset="-122"/>
              </a:rPr>
              <a:t>3600</a:t>
            </a:r>
            <a:r>
              <a:rPr lang="zh-CN" sz="2400" b="1">
                <a:ea typeface="宋体" panose="02010600030101010101" pitchFamily="2" charset="-122"/>
              </a:rPr>
              <a:t>万元</a:t>
            </a:r>
            <a:r>
              <a:rPr lang="zh-CN" sz="2400" b="0">
                <a:ea typeface="宋体" panose="02010600030101010101" pitchFamily="2" charset="-122"/>
              </a:rPr>
              <a:t>。与此同时，甲公司与乙公司签订了合同，取得了该建筑物</a:t>
            </a:r>
            <a:r>
              <a:rPr lang="zh-CN" sz="2400" b="1">
                <a:ea typeface="宋体" panose="02010600030101010101" pitchFamily="2" charset="-122"/>
              </a:rPr>
              <a:t>18年的使用权</a:t>
            </a:r>
            <a:r>
              <a:rPr lang="zh-CN" sz="2400" b="0">
                <a:ea typeface="宋体" panose="02010600030101010101" pitchFamily="2" charset="-122"/>
              </a:rPr>
              <a:t>（</a:t>
            </a:r>
            <a:r>
              <a:rPr lang="zh-CN" sz="2400" b="1">
                <a:ea typeface="宋体" panose="02010600030101010101" pitchFamily="2" charset="-122"/>
              </a:rPr>
              <a:t>全部剩余使用年限为40年</a:t>
            </a:r>
            <a:r>
              <a:rPr lang="zh-CN" sz="2400" b="0">
                <a:ea typeface="宋体" panose="02010600030101010101" pitchFamily="2" charset="-122"/>
              </a:rPr>
              <a:t>），</a:t>
            </a:r>
            <a:r>
              <a:rPr lang="zh-CN" sz="2400" b="1">
                <a:ea typeface="宋体" panose="02010600030101010101" pitchFamily="2" charset="-122"/>
              </a:rPr>
              <a:t>年租金为</a:t>
            </a:r>
            <a:r>
              <a:rPr lang="en-US" sz="2400" b="1">
                <a:latin typeface="宋体" panose="02010600030101010101" pitchFamily="2" charset="-122"/>
                <a:ea typeface="宋体" panose="02010600030101010101" pitchFamily="2" charset="-122"/>
              </a:rPr>
              <a:t>240</a:t>
            </a:r>
            <a:r>
              <a:rPr lang="zh-CN" sz="2400" b="1">
                <a:ea typeface="宋体" panose="02010600030101010101" pitchFamily="2" charset="-122"/>
              </a:rPr>
              <a:t>万元</a:t>
            </a:r>
            <a:r>
              <a:rPr lang="zh-CN" sz="2400" b="0">
                <a:ea typeface="宋体" panose="02010600030101010101" pitchFamily="2" charset="-122"/>
              </a:rPr>
              <a:t>，于每年年末支付。</a:t>
            </a:r>
          </a:p>
          <a:p>
            <a:pPr indent="0" fontAlgn="auto">
              <a:lnSpc>
                <a:spcPct val="150000"/>
              </a:lnSpc>
            </a:pPr>
            <a:r>
              <a:rPr lang="zh-CN" sz="2400" b="0">
                <a:ea typeface="宋体" panose="02010600030101010101" pitchFamily="2" charset="-122"/>
              </a:rPr>
              <a:t>　　根据交易的条款和条件，</a:t>
            </a:r>
            <a:r>
              <a:rPr lang="zh-CN" sz="2400" b="1">
                <a:ea typeface="宋体" panose="02010600030101010101" pitchFamily="2" charset="-122"/>
              </a:rPr>
              <a:t>甲公司转让建筑物符合收入准则中关于销售成立的条件</a:t>
            </a:r>
            <a:r>
              <a:rPr lang="zh-CN" sz="2400" b="0">
                <a:ea typeface="宋体" panose="02010600030101010101" pitchFamily="2" charset="-122"/>
              </a:rPr>
              <a:t>。甲、乙公司均确定</a:t>
            </a:r>
            <a:r>
              <a:rPr lang="zh-CN" sz="2400" b="1">
                <a:ea typeface="宋体" panose="02010600030101010101" pitchFamily="2" charset="-122"/>
              </a:rPr>
              <a:t>租赁内含利率为</a:t>
            </a:r>
            <a:r>
              <a:rPr lang="en-US" sz="2400" b="1">
                <a:latin typeface="宋体" panose="02010600030101010101" pitchFamily="2" charset="-122"/>
                <a:ea typeface="宋体" panose="02010600030101010101" pitchFamily="2" charset="-122"/>
              </a:rPr>
              <a:t>4.5%</a:t>
            </a:r>
            <a:r>
              <a:rPr lang="zh-CN" sz="2400" b="0">
                <a:ea typeface="宋体" panose="02010600030101010101" pitchFamily="2" charset="-122"/>
              </a:rPr>
              <a:t>。假设不考虑其他因素。（P/A，4.5%，18）＝12.16。</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187575" y="336550"/>
            <a:ext cx="9718675" cy="618553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分析</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（1）由于该建筑物的销售对价并非公允价值，甲公司和乙公司应当分别进行调整，按照</a:t>
            </a:r>
            <a:r>
              <a:rPr lang="zh-CN" sz="2400" b="1">
                <a:ea typeface="宋体" panose="02010600030101010101" pitchFamily="2" charset="-122"/>
              </a:rPr>
              <a:t>公允价值</a:t>
            </a:r>
            <a:r>
              <a:rPr lang="zh-CN" sz="2400" b="0">
                <a:ea typeface="宋体" panose="02010600030101010101" pitchFamily="2" charset="-122"/>
              </a:rPr>
              <a:t>计量销售收益和租赁应收款。</a:t>
            </a:r>
            <a:r>
              <a:rPr lang="zh-CN" sz="2400" b="1">
                <a:ea typeface="宋体" panose="02010600030101010101" pitchFamily="2" charset="-122"/>
              </a:rPr>
              <a:t>超额售价4000－3600＝400</a:t>
            </a:r>
            <a:r>
              <a:rPr lang="zh-CN" sz="2400" b="0">
                <a:ea typeface="宋体" panose="02010600030101010101" pitchFamily="2" charset="-122"/>
              </a:rPr>
              <a:t>，作为乙公司向甲公司提供的</a:t>
            </a:r>
            <a:r>
              <a:rPr lang="zh-CN" sz="2400" b="1">
                <a:ea typeface="宋体" panose="02010600030101010101" pitchFamily="2" charset="-122"/>
              </a:rPr>
              <a:t>额外融资</a:t>
            </a:r>
            <a:r>
              <a:rPr lang="zh-CN" sz="2400" b="0">
                <a:ea typeface="宋体" panose="02010600030101010101" pitchFamily="2" charset="-122"/>
              </a:rPr>
              <a:t>（</a:t>
            </a:r>
            <a:r>
              <a:rPr lang="zh-CN" sz="2400" b="1">
                <a:ea typeface="宋体" panose="02010600030101010101" pitchFamily="2" charset="-122"/>
              </a:rPr>
              <a:t>提前借款</a:t>
            </a:r>
            <a:r>
              <a:rPr lang="zh-CN" sz="2400" b="0">
                <a:ea typeface="宋体" panose="02010600030101010101" pitchFamily="2" charset="-122"/>
              </a:rPr>
              <a:t>）进行确认。</a:t>
            </a:r>
          </a:p>
          <a:p>
            <a:pPr indent="0" fontAlgn="auto">
              <a:lnSpc>
                <a:spcPct val="150000"/>
              </a:lnSpc>
            </a:pPr>
            <a:r>
              <a:rPr lang="zh-CN" sz="2400" b="0">
                <a:ea typeface="宋体" panose="02010600030101010101" pitchFamily="2" charset="-122"/>
              </a:rPr>
              <a:t>　　年付款额现值＝240×（P/A，4.5%，18）＝2918</a:t>
            </a:r>
            <a:r>
              <a:rPr lang="en-US" sz="2400" b="0">
                <a:latin typeface="宋体" panose="02010600030101010101" pitchFamily="2" charset="-122"/>
                <a:ea typeface="宋体" panose="02010600030101010101" pitchFamily="2" charset="-122"/>
              </a:rPr>
              <a:t>.</a:t>
            </a:r>
            <a:r>
              <a:rPr lang="zh-CN" sz="2400" b="0">
                <a:ea typeface="宋体" panose="02010600030101010101" pitchFamily="2" charset="-122"/>
              </a:rPr>
              <a:t>4，其中</a:t>
            </a:r>
            <a:r>
              <a:rPr lang="zh-CN" sz="2400" b="1">
                <a:ea typeface="宋体" panose="02010600030101010101" pitchFamily="2" charset="-122"/>
              </a:rPr>
              <a:t>4 00与额外融资相关</a:t>
            </a:r>
            <a:r>
              <a:rPr lang="zh-CN" sz="2400" b="0">
                <a:ea typeface="宋体" panose="02010600030101010101" pitchFamily="2" charset="-122"/>
              </a:rPr>
              <a:t>，</a:t>
            </a:r>
            <a:r>
              <a:rPr lang="en-US" sz="2400" b="1">
                <a:latin typeface="宋体" panose="02010600030101010101" pitchFamily="2" charset="-122"/>
                <a:ea typeface="宋体" panose="02010600030101010101" pitchFamily="2" charset="-122"/>
              </a:rPr>
              <a:t>2518.</a:t>
            </a:r>
            <a:r>
              <a:rPr lang="zh-CN" sz="2400" b="1">
                <a:ea typeface="宋体" panose="02010600030101010101" pitchFamily="2" charset="-122"/>
              </a:rPr>
              <a:t>4与租赁相关</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额外融资</a:t>
            </a:r>
            <a:r>
              <a:rPr lang="zh-CN" sz="2400" b="1">
                <a:ea typeface="宋体" panose="02010600030101010101" pitchFamily="2" charset="-122"/>
              </a:rPr>
              <a:t>年</a:t>
            </a:r>
            <a:r>
              <a:rPr lang="zh-CN" sz="2400" b="0">
                <a:ea typeface="宋体" panose="02010600030101010101" pitchFamily="2" charset="-122"/>
              </a:rPr>
              <a:t>付款额＝400/（P/A，4.5%，18）＝32.89（</a:t>
            </a:r>
            <a:r>
              <a:rPr lang="zh-CN" sz="2400" b="1">
                <a:ea typeface="宋体" panose="02010600030101010101" pitchFamily="2" charset="-122"/>
              </a:rPr>
              <a:t>年金</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租赁相关年付款额＝240－32</a:t>
            </a:r>
            <a:r>
              <a:rPr lang="en-US" sz="2400" b="0">
                <a:latin typeface="宋体" panose="02010600030101010101" pitchFamily="2" charset="-122"/>
                <a:ea typeface="宋体" panose="02010600030101010101" pitchFamily="2" charset="-122"/>
              </a:rPr>
              <a:t>.9</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 207.1</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租赁负债—租赁付款额＝</a:t>
            </a:r>
            <a:r>
              <a:rPr lang="en-US" sz="2400" b="0">
                <a:latin typeface="宋体" panose="02010600030101010101" pitchFamily="2" charset="-122"/>
                <a:ea typeface="宋体" panose="02010600030101010101" pitchFamily="2" charset="-122"/>
              </a:rPr>
              <a:t>207.</a:t>
            </a:r>
            <a:r>
              <a:rPr lang="zh-CN" sz="2400" b="0">
                <a:ea typeface="宋体" panose="02010600030101010101" pitchFamily="2" charset="-122"/>
              </a:rPr>
              <a:t>1×18＝3727</a:t>
            </a:r>
            <a:r>
              <a:rPr lang="en-US" sz="2400" b="0">
                <a:latin typeface="宋体" panose="02010600030101010101" pitchFamily="2" charset="-122"/>
                <a:ea typeface="宋体" panose="02010600030101010101" pitchFamily="2" charset="-122"/>
              </a:rPr>
              <a:t>.8</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租赁负债—未确认融资费用＝3727</a:t>
            </a:r>
            <a:r>
              <a:rPr lang="en-US" sz="2400" b="0">
                <a:latin typeface="宋体" panose="02010600030101010101" pitchFamily="2" charset="-122"/>
                <a:ea typeface="宋体" panose="02010600030101010101" pitchFamily="2" charset="-122"/>
              </a:rPr>
              <a:t>.8</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2518.</a:t>
            </a:r>
            <a:r>
              <a:rPr lang="zh-CN" sz="2400" b="0">
                <a:ea typeface="宋体" panose="02010600030101010101" pitchFamily="2" charset="-122"/>
              </a:rPr>
              <a:t>4 ＝</a:t>
            </a:r>
            <a:r>
              <a:rPr lang="en-US" sz="2400" b="0">
                <a:latin typeface="宋体" panose="02010600030101010101" pitchFamily="2" charset="-122"/>
                <a:ea typeface="宋体" panose="02010600030101010101" pitchFamily="2" charset="-122"/>
              </a:rPr>
              <a:t>1209.4</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188210" y="846455"/>
            <a:ext cx="9662160" cy="3969385"/>
          </a:xfrm>
          <a:prstGeom prst="rect">
            <a:avLst/>
          </a:prstGeom>
          <a:noFill/>
          <a:ln w="9525">
            <a:noFill/>
          </a:ln>
        </p:spPr>
        <p:txBody>
          <a:bodyPr wrap="square">
            <a:spAutoFit/>
          </a:bodyPr>
          <a:lstStyle/>
          <a:p>
            <a:pPr indent="0" fontAlgn="auto">
              <a:lnSpc>
                <a:spcPct val="150000"/>
              </a:lnSpc>
            </a:pPr>
            <a:r>
              <a:rPr lang="en-US" altLang="zh-CN" sz="2400" b="0">
                <a:ea typeface="宋体" panose="02010600030101010101" pitchFamily="2" charset="-122"/>
              </a:rPr>
              <a:t>         </a:t>
            </a:r>
            <a:r>
              <a:rPr lang="zh-CN" sz="2400" b="0">
                <a:ea typeface="宋体" panose="02010600030101010101" pitchFamily="2" charset="-122"/>
              </a:rPr>
              <a:t>按与租回获得的</a:t>
            </a:r>
            <a:r>
              <a:rPr lang="zh-CN" sz="2400" b="1">
                <a:ea typeface="宋体" panose="02010600030101010101" pitchFamily="2" charset="-122"/>
              </a:rPr>
              <a:t>使用权部分</a:t>
            </a:r>
            <a:r>
              <a:rPr lang="zh-CN" sz="2400" b="0">
                <a:ea typeface="宋体" panose="02010600030101010101" pitchFamily="2" charset="-122"/>
              </a:rPr>
              <a:t>占该建筑物的</a:t>
            </a:r>
            <a:r>
              <a:rPr lang="zh-CN" sz="2400" b="1">
                <a:ea typeface="宋体" panose="02010600030101010101" pitchFamily="2" charset="-122"/>
              </a:rPr>
              <a:t>原账面金额</a:t>
            </a:r>
            <a:r>
              <a:rPr lang="zh-CN" sz="2400" b="0">
                <a:ea typeface="宋体" panose="02010600030101010101" pitchFamily="2" charset="-122"/>
              </a:rPr>
              <a:t>的比例，计算售后租回所形成的使用权资产和出售建筑物相关的利得。</a:t>
            </a:r>
          </a:p>
          <a:p>
            <a:pPr indent="0" fontAlgn="auto">
              <a:lnSpc>
                <a:spcPct val="150000"/>
              </a:lnSpc>
            </a:pPr>
            <a:r>
              <a:rPr lang="zh-CN" sz="2400" b="0">
                <a:ea typeface="宋体" panose="02010600030101010101" pitchFamily="2" charset="-122"/>
              </a:rPr>
              <a:t>使用权资产＝租赁资产账面价值（2400－400）×（租赁付款额现值2518</a:t>
            </a:r>
            <a:r>
              <a:rPr lang="en-US" sz="2400" b="0">
                <a:latin typeface="宋体" panose="02010600030101010101" pitchFamily="2" charset="-122"/>
                <a:ea typeface="宋体" panose="02010600030101010101" pitchFamily="2" charset="-122"/>
              </a:rPr>
              <a:t>.</a:t>
            </a:r>
            <a:r>
              <a:rPr lang="zh-CN" sz="2400" b="0">
                <a:ea typeface="宋体" panose="02010600030101010101" pitchFamily="2" charset="-122"/>
              </a:rPr>
              <a:t>4/租赁资产公允价值3600）＝1399</a:t>
            </a:r>
            <a:r>
              <a:rPr lang="en-US" sz="2400" b="0">
                <a:latin typeface="宋体" panose="02010600030101010101" pitchFamily="2" charset="-122"/>
                <a:ea typeface="宋体" panose="02010600030101010101" pitchFamily="2" charset="-122"/>
              </a:rPr>
              <a:t>.11</a:t>
            </a:r>
            <a:r>
              <a:rPr lang="zh-CN" sz="2400" b="0">
                <a:ea typeface="宋体" panose="02010600030101010101" pitchFamily="2" charset="-122"/>
              </a:rPr>
              <a:t>　</a:t>
            </a:r>
            <a:r>
              <a:rPr lang="zh-CN" sz="2400" b="1">
                <a:ea typeface="宋体" panose="02010600030101010101" pitchFamily="2" charset="-122"/>
              </a:rPr>
              <a:t>[使用权÷（使用权＋所有权）</a:t>
            </a:r>
            <a:r>
              <a:rPr lang="en-US" sz="2400" b="1">
                <a:latin typeface="宋体" panose="02010600030101010101" pitchFamily="2" charset="-122"/>
                <a:ea typeface="宋体" panose="02010600030101010101" pitchFamily="2" charset="-122"/>
              </a:rPr>
              <a:t>]</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出售该建筑物的全部利得</a:t>
            </a:r>
            <a:r>
              <a:rPr lang="zh-CN" sz="2400" b="1">
                <a:ea typeface="宋体" panose="02010600030101010101" pitchFamily="2" charset="-122"/>
              </a:rPr>
              <a:t>（使用权＋所有权）</a:t>
            </a:r>
            <a:r>
              <a:rPr lang="zh-CN" sz="2400" b="0">
                <a:ea typeface="宋体" panose="02010600030101010101" pitchFamily="2" charset="-122"/>
              </a:rPr>
              <a:t>＝3600－（2400－400）＝1600。</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1064895"/>
            <a:ext cx="9678035" cy="4523105"/>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其中：</a:t>
            </a:r>
          </a:p>
          <a:p>
            <a:pPr indent="0" fontAlgn="auto">
              <a:lnSpc>
                <a:spcPct val="150000"/>
              </a:lnSpc>
            </a:pPr>
            <a:r>
              <a:rPr lang="zh-CN" sz="2400" b="0">
                <a:ea typeface="宋体" panose="02010600030101010101" pitchFamily="2" charset="-122"/>
              </a:rPr>
              <a:t>与该建筑物使用权相关利得</a:t>
            </a:r>
            <a:r>
              <a:rPr lang="zh-CN" sz="2400" b="1">
                <a:ea typeface="宋体" panose="02010600030101010101" pitchFamily="2" charset="-122"/>
              </a:rPr>
              <a:t>（使用权）</a:t>
            </a:r>
            <a:r>
              <a:rPr lang="zh-CN" sz="2400" b="0">
                <a:ea typeface="宋体" panose="02010600030101010101" pitchFamily="2" charset="-122"/>
              </a:rPr>
              <a:t>＝1600×（租赁付款额现值 2518</a:t>
            </a:r>
            <a:r>
              <a:rPr lang="en-US" sz="2400" b="0">
                <a:latin typeface="宋体" panose="02010600030101010101" pitchFamily="2" charset="-122"/>
                <a:ea typeface="宋体" panose="02010600030101010101" pitchFamily="2" charset="-122"/>
              </a:rPr>
              <a:t>.</a:t>
            </a:r>
            <a:r>
              <a:rPr lang="zh-CN" sz="2400" b="0">
                <a:ea typeface="宋体" panose="02010600030101010101" pitchFamily="2" charset="-122"/>
              </a:rPr>
              <a:t>4/公允价值3600）＝1119</a:t>
            </a:r>
            <a:r>
              <a:rPr lang="en-US" sz="2400" b="0">
                <a:latin typeface="宋体" panose="02010600030101010101" pitchFamily="2" charset="-122"/>
                <a:ea typeface="宋体" panose="02010600030101010101" pitchFamily="2" charset="-122"/>
              </a:rPr>
              <a:t>.29</a:t>
            </a:r>
            <a:r>
              <a:rPr lang="zh-CN" sz="2400" b="0">
                <a:ea typeface="宋体" panose="02010600030101010101" pitchFamily="2" charset="-122"/>
              </a:rPr>
              <a:t>，</a:t>
            </a:r>
            <a:r>
              <a:rPr lang="zh-CN" sz="2400" b="1">
                <a:ea typeface="宋体" panose="02010600030101010101" pitchFamily="2" charset="-122"/>
              </a:rPr>
              <a:t>不确认</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与转让至乙公司的权利相关的利得</a:t>
            </a:r>
            <a:r>
              <a:rPr lang="zh-CN" sz="2400" b="1">
                <a:ea typeface="宋体" panose="02010600030101010101" pitchFamily="2" charset="-122"/>
              </a:rPr>
              <a:t>（所有权）</a:t>
            </a:r>
            <a:r>
              <a:rPr lang="zh-CN" sz="2400" b="0">
                <a:ea typeface="宋体" panose="02010600030101010101" pitchFamily="2" charset="-122"/>
              </a:rPr>
              <a:t>＝1600－1119</a:t>
            </a:r>
            <a:r>
              <a:rPr lang="en-US" sz="2400" b="0">
                <a:latin typeface="宋体" panose="02010600030101010101" pitchFamily="2" charset="-122"/>
                <a:ea typeface="宋体" panose="02010600030101010101" pitchFamily="2" charset="-122"/>
              </a:rPr>
              <a:t>.29 </a:t>
            </a:r>
            <a:r>
              <a:rPr lang="zh-CN" sz="2400" b="0">
                <a:ea typeface="宋体" panose="02010600030101010101" pitchFamily="2" charset="-122"/>
              </a:rPr>
              <a:t>＝</a:t>
            </a:r>
            <a:r>
              <a:rPr lang="en-US" sz="2400" b="0">
                <a:latin typeface="宋体" panose="02010600030101010101" pitchFamily="2" charset="-122"/>
                <a:ea typeface="宋体" panose="02010600030101010101" pitchFamily="2" charset="-122"/>
              </a:rPr>
              <a:t>480.</a:t>
            </a:r>
            <a:r>
              <a:rPr lang="zh-CN" sz="2400" b="0">
                <a:ea typeface="宋体" panose="02010600030101010101" pitchFamily="2" charset="-122"/>
              </a:rPr>
              <a:t>71，</a:t>
            </a:r>
            <a:r>
              <a:rPr lang="zh-CN" sz="2400" b="1">
                <a:ea typeface="宋体" panose="02010600030101010101" pitchFamily="2" charset="-122"/>
              </a:rPr>
              <a:t>确认资产处置损益</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与额外融资相关的分录</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借：银行存款　</a:t>
            </a:r>
            <a:r>
              <a:rPr lang="en-US" sz="2400" b="0">
                <a:latin typeface="宋体" panose="02010600030101010101" pitchFamily="2" charset="-122"/>
                <a:ea typeface="宋体" panose="02010600030101010101" pitchFamily="2" charset="-122"/>
              </a:rPr>
              <a:t> 400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贷：长期应付款</a:t>
            </a:r>
            <a:r>
              <a:rPr lang="en-US" sz="2400" b="0">
                <a:latin typeface="宋体" panose="02010600030101010101" pitchFamily="2" charset="-122"/>
                <a:ea typeface="宋体" panose="02010600030101010101" pitchFamily="2" charset="-122"/>
              </a:rPr>
              <a:t> 400</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055495" y="819785"/>
            <a:ext cx="9747885" cy="4523105"/>
          </a:xfrm>
          <a:prstGeom prst="rect">
            <a:avLst/>
          </a:prstGeom>
          <a:noFill/>
          <a:ln w="9525">
            <a:noFill/>
          </a:ln>
        </p:spPr>
        <p:txBody>
          <a:bodyPr wrap="square">
            <a:spAutoFit/>
          </a:bodyPr>
          <a:lstStyle/>
          <a:p>
            <a:pPr indent="0" fontAlgn="auto">
              <a:lnSpc>
                <a:spcPct val="150000"/>
              </a:lnSpc>
            </a:pPr>
            <a:r>
              <a:rPr lang="zh-CN" sz="2400" b="1">
                <a:ea typeface="宋体" panose="02010600030101010101" pitchFamily="2" charset="-122"/>
              </a:rPr>
              <a:t>与租赁相关的分录</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借：银行存款　　　　　　　　　</a:t>
            </a:r>
            <a:r>
              <a:rPr lang="en-US" sz="2400" b="0">
                <a:latin typeface="宋体" panose="02010600030101010101" pitchFamily="2" charset="-122"/>
                <a:ea typeface="宋体" panose="02010600030101010101" pitchFamily="2" charset="-122"/>
              </a:rPr>
              <a:t> 3600</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使用权资产　　　　　　　　</a:t>
            </a:r>
            <a:r>
              <a:rPr lang="en-US" sz="2400" b="0">
                <a:latin typeface="宋体" panose="02010600030101010101" pitchFamily="2" charset="-122"/>
                <a:ea typeface="宋体" panose="02010600030101010101" pitchFamily="2" charset="-122"/>
              </a:rPr>
              <a:t> 1399.11</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累计折旧</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400（转销余额）</a:t>
            </a:r>
          </a:p>
          <a:p>
            <a:pPr indent="0" fontAlgn="auto">
              <a:lnSpc>
                <a:spcPct val="150000"/>
              </a:lnSpc>
            </a:pPr>
            <a:r>
              <a:rPr lang="zh-CN" sz="2400" b="0">
                <a:ea typeface="宋体" panose="02010600030101010101" pitchFamily="2" charset="-122"/>
              </a:rPr>
              <a:t>　　　　租赁负债—未确认融资费用 　</a:t>
            </a:r>
            <a:r>
              <a:rPr lang="en-US" sz="2400" b="0">
                <a:latin typeface="宋体" panose="02010600030101010101" pitchFamily="2" charset="-122"/>
                <a:ea typeface="宋体" panose="02010600030101010101" pitchFamily="2" charset="-122"/>
              </a:rPr>
              <a:t>1209.4</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贷：固定资产</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2400（转销余额）</a:t>
            </a:r>
          </a:p>
          <a:p>
            <a:pPr indent="0" fontAlgn="auto">
              <a:lnSpc>
                <a:spcPct val="150000"/>
              </a:lnSpc>
            </a:pPr>
            <a:r>
              <a:rPr lang="zh-CN" sz="2400" b="0">
                <a:ea typeface="宋体" panose="02010600030101010101" pitchFamily="2" charset="-122"/>
              </a:rPr>
              <a:t>　　　　　　租赁负债—租赁付款额　　 　　　</a:t>
            </a:r>
            <a:r>
              <a:rPr lang="en-US" sz="2400" b="0">
                <a:latin typeface="宋体" panose="02010600030101010101" pitchFamily="2" charset="-122"/>
                <a:ea typeface="宋体" panose="02010600030101010101" pitchFamily="2" charset="-122"/>
              </a:rPr>
              <a:t>3727.8</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资产处置损益</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480.71</a:t>
            </a:r>
            <a:r>
              <a:rPr lang="zh-CN" sz="2400" b="0">
                <a:ea typeface="宋体" panose="02010600030101010101" pitchFamily="2" charset="-122"/>
              </a:rPr>
              <a:t>（差额）</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7F6F1"/>
        </a:solidFill>
        <a:effectLst/>
      </p:bgPr>
    </p:bg>
    <p:spTree>
      <p:nvGrpSpPr>
        <p:cNvPr id="1" name=""/>
        <p:cNvGrpSpPr/>
        <p:nvPr/>
      </p:nvGrpSpPr>
      <p:grpSpPr>
        <a:xfrm>
          <a:off x="0" y="0"/>
          <a:ext cx="0" cy="0"/>
          <a:chOff x="0" y="0"/>
          <a:chExt cx="0" cy="0"/>
        </a:xfrm>
      </p:grpSpPr>
      <p:pic>
        <p:nvPicPr>
          <p:cNvPr id="2" name="图片 1" descr="d2e75fce06f081b918c49f2c7a621a322a43e91244bd0-WPrgxr_fw658"/>
          <p:cNvPicPr>
            <a:picLocks noChangeAspect="1"/>
          </p:cNvPicPr>
          <p:nvPr/>
        </p:nvPicPr>
        <p:blipFill>
          <a:blip r:embed="rId2"/>
          <a:stretch>
            <a:fillRect/>
          </a:stretch>
        </p:blipFill>
        <p:spPr>
          <a:xfrm>
            <a:off x="115570" y="4154805"/>
            <a:ext cx="1939925" cy="258572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259330" y="890270"/>
            <a:ext cx="9690735" cy="5077460"/>
          </a:xfrm>
          <a:prstGeom prst="rect">
            <a:avLst/>
          </a:prstGeom>
          <a:noFill/>
          <a:ln w="9525">
            <a:noFill/>
          </a:ln>
        </p:spPr>
        <p:txBody>
          <a:bodyPr wrap="square">
            <a:spAutoFit/>
          </a:bodyPr>
          <a:lstStyle/>
          <a:p>
            <a:pPr indent="0" fontAlgn="auto">
              <a:lnSpc>
                <a:spcPct val="150000"/>
              </a:lnSpc>
            </a:pPr>
            <a:r>
              <a:rPr lang="zh-CN" sz="2400" b="0">
                <a:ea typeface="宋体" panose="02010600030101010101" pitchFamily="2" charset="-122"/>
              </a:rPr>
              <a:t>（2）后续甲公司支付的年付款额240中</a:t>
            </a:r>
            <a:r>
              <a:rPr lang="en-US" sz="2400" b="1">
                <a:latin typeface="宋体" panose="02010600030101010101" pitchFamily="2" charset="-122"/>
                <a:ea typeface="宋体" panose="02010600030101010101" pitchFamily="2" charset="-122"/>
              </a:rPr>
              <a:t>207.11</a:t>
            </a:r>
            <a:r>
              <a:rPr lang="zh-CN" sz="2400" b="1">
                <a:ea typeface="宋体" panose="02010600030101010101" pitchFamily="2" charset="-122"/>
              </a:rPr>
              <a:t>作为租赁付款额</a:t>
            </a:r>
            <a:r>
              <a:rPr lang="zh-CN" sz="2400" b="0">
                <a:ea typeface="宋体" panose="02010600030101010101" pitchFamily="2" charset="-122"/>
              </a:rPr>
              <a:t>处理，其余的</a:t>
            </a:r>
            <a:r>
              <a:rPr lang="en-US" sz="2400" b="1">
                <a:latin typeface="宋体" panose="02010600030101010101" pitchFamily="2" charset="-122"/>
                <a:ea typeface="宋体" panose="02010600030101010101" pitchFamily="2" charset="-122"/>
              </a:rPr>
              <a:t>32.89</a:t>
            </a:r>
            <a:r>
              <a:rPr lang="zh-CN" sz="2400" b="1">
                <a:ea typeface="宋体" panose="02010600030101010101" pitchFamily="2" charset="-122"/>
              </a:rPr>
              <a:t>作为长期应付款</a:t>
            </a:r>
            <a:r>
              <a:rPr lang="zh-CN" sz="2400" b="0">
                <a:ea typeface="宋体" panose="02010600030101010101" pitchFamily="2" charset="-122"/>
              </a:rPr>
              <a:t>处理。</a:t>
            </a:r>
            <a:endParaRPr lang="zh-CN" sz="2400" b="1">
              <a:ea typeface="宋体" panose="02010600030101010101" pitchFamily="2" charset="-122"/>
            </a:endParaRPr>
          </a:p>
          <a:p>
            <a:pPr indent="0" fontAlgn="auto">
              <a:lnSpc>
                <a:spcPct val="150000"/>
              </a:lnSpc>
            </a:pPr>
            <a:r>
              <a:rPr lang="zh-CN" sz="2400" b="1">
                <a:ea typeface="宋体" panose="02010600030101010101" pitchFamily="2" charset="-122"/>
              </a:rPr>
              <a:t>额外融资</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还本付息</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借：长期应付款　</a:t>
            </a:r>
            <a:r>
              <a:rPr lang="en-US" sz="2400" b="0">
                <a:latin typeface="宋体" panose="02010600030101010101" pitchFamily="2" charset="-122"/>
                <a:ea typeface="宋体" panose="02010600030101010101" pitchFamily="2" charset="-122"/>
              </a:rPr>
              <a:t> 32.89</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贷：银行存款　　</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32.89</a:t>
            </a:r>
            <a:endParaRPr lang="zh-CN" sz="2400" b="0">
              <a:ea typeface="宋体" panose="02010600030101010101" pitchFamily="2" charset="-122"/>
            </a:endParaRPr>
          </a:p>
          <a:p>
            <a:pPr indent="0" fontAlgn="auto">
              <a:lnSpc>
                <a:spcPct val="150000"/>
              </a:lnSpc>
            </a:pPr>
            <a:r>
              <a:rPr lang="zh-CN" sz="2400" b="0">
                <a:ea typeface="宋体" panose="02010600030101010101" pitchFamily="2" charset="-122"/>
              </a:rPr>
              <a:t>　　</a:t>
            </a:r>
            <a:r>
              <a:rPr lang="zh-CN" sz="2400" b="1">
                <a:ea typeface="宋体" panose="02010600030101010101" pitchFamily="2" charset="-122"/>
              </a:rPr>
              <a:t>计提利息</a:t>
            </a:r>
            <a:r>
              <a:rPr lang="zh-CN" sz="2400" b="0">
                <a:ea typeface="宋体" panose="02010600030101010101" pitchFamily="2" charset="-122"/>
              </a:rPr>
              <a:t>：</a:t>
            </a:r>
          </a:p>
          <a:p>
            <a:pPr indent="0" fontAlgn="auto">
              <a:lnSpc>
                <a:spcPct val="150000"/>
              </a:lnSpc>
            </a:pPr>
            <a:r>
              <a:rPr lang="zh-CN" sz="2400" b="0">
                <a:ea typeface="宋体" panose="02010600030101010101" pitchFamily="2" charset="-122"/>
              </a:rPr>
              <a:t>　　借：财务费用</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18（400×4.5%）</a:t>
            </a:r>
          </a:p>
          <a:p>
            <a:pPr indent="0" fontAlgn="auto">
              <a:lnSpc>
                <a:spcPct val="150000"/>
              </a:lnSpc>
            </a:pPr>
            <a:r>
              <a:rPr lang="zh-CN" sz="2400" b="0">
                <a:ea typeface="宋体" panose="02010600030101010101" pitchFamily="2" charset="-122"/>
              </a:rPr>
              <a:t>　　　　贷：长期应付款</a:t>
            </a:r>
            <a:r>
              <a:rPr lang="en-US" sz="2400" b="0">
                <a:latin typeface="宋体" panose="02010600030101010101" pitchFamily="2" charset="-122"/>
                <a:ea typeface="宋体" panose="02010600030101010101" pitchFamily="2" charset="-122"/>
              </a:rPr>
              <a:t> </a:t>
            </a:r>
            <a:r>
              <a:rPr lang="zh-CN" sz="2400" b="0">
                <a:ea typeface="宋体" panose="02010600030101010101" pitchFamily="2" charset="-122"/>
              </a:rPr>
              <a:t>　　　</a:t>
            </a:r>
            <a:r>
              <a:rPr lang="en-US" sz="2400" b="0">
                <a:latin typeface="宋体" panose="02010600030101010101" pitchFamily="2" charset="-122"/>
                <a:ea typeface="宋体" panose="02010600030101010101" pitchFamily="2" charset="-122"/>
              </a:rPr>
              <a:t>18</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jb3VudCI6OSwiaGRpZCI6IjJjY2NhMzYxNDhjOTMwYzlkM2Q4OWM1OTU3ZTA2MmJkIiwidXNlckNvdW50Ijo5fQ=="/>
</p:tagLst>
</file>

<file path=ppt/tags/tag2.xml><?xml version="1.0" encoding="utf-8"?>
<p:tagLst xmlns:a="http://schemas.openxmlformats.org/drawingml/2006/main" xmlns:r="http://schemas.openxmlformats.org/officeDocument/2006/relationships" xmlns:p="http://schemas.openxmlformats.org/presentationml/2006/main">
  <p:tag name="REFSHAPE" val="1319899116"/>
  <p:tag name="KSO_WM_UNIT_PLACING_PICTURE_USER_VIEWPORT" val="{&quot;height&quot;:15840,&quot;width&quot;:11710}"/>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20,&quot;width&quot;:7035}"/>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49545986-69db-4ba9-939e-b75887373a0f}"/>
  <p:tag name="TABLE_ENDDRAG_ORIGIN_RECT" val="873*331"/>
  <p:tag name="TABLE_ENDDRAG_RECT" val="34*161*873*331"/>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fd52911d-12ba-47dc-9b06-345f0df2a63c}"/>
  <p:tag name="TABLE_ENDDRAG_ORIGIN_RECT" val="910*457"/>
  <p:tag name="TABLE_ENDDRAG_RECT" val="43*62*910*457"/>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a434e491-e651-4fb0-b6ff-b699aeb674b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15573</Words>
  <Application>Microsoft Office PowerPoint</Application>
  <PresentationFormat>宽屏</PresentationFormat>
  <Paragraphs>618</Paragraphs>
  <Slides>142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142</vt:i4>
      </vt:variant>
    </vt:vector>
  </HeadingPairs>
  <TitlesOfParts>
    <vt:vector size="150" baseType="lpstr">
      <vt:lpstr>FontAwesome</vt:lpstr>
      <vt:lpstr>宋体</vt:lpstr>
      <vt:lpstr>微软雅黑</vt:lpstr>
      <vt:lpstr>微软雅黑 Light</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cmr</dc:creator>
  <cp:lastModifiedBy>office</cp:lastModifiedBy>
  <cp:revision>11</cp:revision>
  <dcterms:created xsi:type="dcterms:W3CDTF">2020-02-16T08:58:00Z</dcterms:created>
  <dcterms:modified xsi:type="dcterms:W3CDTF">2022-08-29T03:43:06Z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KSOTemplateUUID">
    <vt:lpwstr>v1.0_mb_SYLvZgC2/oiqGjhE0nXfVg==</vt:lpwstr>
  </property>
  <property fmtid="{D5CDD505-2E9C-101B-9397-08002B2CF9AE}" pid="4" name="ICV">
    <vt:lpwstr>090C1CF35A624220949F16DC317E64B1</vt:lpwstr>
  </property>
</Properties>
</file>